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handoutMasterIdLst>
    <p:handoutMasterId r:id="rId66"/>
  </p:handoutMasterIdLst>
  <p:sldIdLst>
    <p:sldId id="256" r:id="rId2"/>
    <p:sldId id="317" r:id="rId3"/>
    <p:sldId id="322" r:id="rId4"/>
    <p:sldId id="348" r:id="rId5"/>
    <p:sldId id="323" r:id="rId6"/>
    <p:sldId id="324" r:id="rId7"/>
    <p:sldId id="332" r:id="rId8"/>
    <p:sldId id="351" r:id="rId9"/>
    <p:sldId id="352" r:id="rId10"/>
    <p:sldId id="401" r:id="rId11"/>
    <p:sldId id="282" r:id="rId12"/>
    <p:sldId id="263" r:id="rId13"/>
    <p:sldId id="267" r:id="rId14"/>
    <p:sldId id="275" r:id="rId15"/>
    <p:sldId id="395" r:id="rId16"/>
    <p:sldId id="353" r:id="rId17"/>
    <p:sldId id="354" r:id="rId18"/>
    <p:sldId id="355" r:id="rId19"/>
    <p:sldId id="278" r:id="rId20"/>
    <p:sldId id="279" r:id="rId21"/>
    <p:sldId id="402" r:id="rId22"/>
    <p:sldId id="403" r:id="rId23"/>
    <p:sldId id="357" r:id="rId24"/>
    <p:sldId id="356" r:id="rId25"/>
    <p:sldId id="358" r:id="rId26"/>
    <p:sldId id="359" r:id="rId27"/>
    <p:sldId id="360" r:id="rId28"/>
    <p:sldId id="361" r:id="rId29"/>
    <p:sldId id="362" r:id="rId30"/>
    <p:sldId id="392" r:id="rId31"/>
    <p:sldId id="363" r:id="rId32"/>
    <p:sldId id="364" r:id="rId33"/>
    <p:sldId id="365" r:id="rId34"/>
    <p:sldId id="366" r:id="rId35"/>
    <p:sldId id="396" r:id="rId36"/>
    <p:sldId id="367" r:id="rId37"/>
    <p:sldId id="368" r:id="rId38"/>
    <p:sldId id="393" r:id="rId39"/>
    <p:sldId id="370" r:id="rId40"/>
    <p:sldId id="371" r:id="rId41"/>
    <p:sldId id="372" r:id="rId42"/>
    <p:sldId id="373" r:id="rId43"/>
    <p:sldId id="374" r:id="rId44"/>
    <p:sldId id="376" r:id="rId45"/>
    <p:sldId id="377" r:id="rId46"/>
    <p:sldId id="379" r:id="rId47"/>
    <p:sldId id="380" r:id="rId48"/>
    <p:sldId id="394" r:id="rId49"/>
    <p:sldId id="381" r:id="rId50"/>
    <p:sldId id="382" r:id="rId51"/>
    <p:sldId id="383" r:id="rId52"/>
    <p:sldId id="384" r:id="rId53"/>
    <p:sldId id="386" r:id="rId54"/>
    <p:sldId id="387" r:id="rId55"/>
    <p:sldId id="388" r:id="rId56"/>
    <p:sldId id="389" r:id="rId57"/>
    <p:sldId id="390" r:id="rId58"/>
    <p:sldId id="391" r:id="rId59"/>
    <p:sldId id="261" r:id="rId60"/>
    <p:sldId id="271" r:id="rId61"/>
    <p:sldId id="272" r:id="rId62"/>
    <p:sldId id="273" r:id="rId63"/>
    <p:sldId id="274" r:id="rId64"/>
    <p:sldId id="400" r:id="rId6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4" d="100"/>
          <a:sy n="64" d="100"/>
        </p:scale>
        <p:origin x="954" y="78"/>
      </p:cViewPr>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tiff>
</file>

<file path=ppt/media/image16.tiff>
</file>

<file path=ppt/media/image2.png>
</file>

<file path=ppt/media/image20.tiff>
</file>

<file path=ppt/media/image22.tiff>
</file>

<file path=ppt/media/image23.tiff>
</file>

<file path=ppt/media/image24.tiff>
</file>

<file path=ppt/media/image25.tiff>
</file>

<file path=ppt/media/image26.tiff>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67816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33180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88178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27360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640678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7/4/2023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31593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7/4/2023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17999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36710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66547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6130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86877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7/4/2023</a:t>
            </a:fld>
            <a:endParaRPr lang="en-US"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98450453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mayooran@eng.jfn.ac.l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hyperlink" Target="https://teams.microsoft.com/l/channel/19%3abGtNw0RkJEnYxOOwZ2AmPQjXjcOAa6MZlMFRVam2Aj81%40thread.tacv2/General?groupId=083b8d81-e749-4b5b-8e8b-f9f289ffb5a2&amp;tenantId=569779cc-e9ff-4510-98cb-ed948a207bb6" TargetMode="External"/><Relationship Id="rId2" Type="http://schemas.openxmlformats.org/officeDocument/2006/relationships/hyperlink" Target="https://mayooran1987.github.io/MC3020/" TargetMode="Externa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hyperlink" Target="https://posit.co/download/rstudio-desktop/" TargetMode="External"/><Relationship Id="rId2" Type="http://schemas.openxmlformats.org/officeDocument/2006/relationships/hyperlink" Target="https://www.r-project.org/" TargetMode="External"/><Relationship Id="rId1" Type="http://schemas.openxmlformats.org/officeDocument/2006/relationships/slideLayout" Target="../slideLayouts/slideLayout2.xml"/><Relationship Id="rId4" Type="http://schemas.openxmlformats.org/officeDocument/2006/relationships/hyperlink" Target="https://github.com/Mayooran1987/MC3020/raw/main/Introduction%20to%20R%20and%20Rstudio_1.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2FE96487-23B0-91F5-F072-EC3C9E8B3BBB}"/>
              </a:ext>
            </a:extLst>
          </p:cNvPr>
          <p:cNvSpPr>
            <a:spLocks noGrp="1" noChangeArrowheads="1"/>
          </p:cNvSpPr>
          <p:nvPr>
            <p:ph type="ctrTitle"/>
          </p:nvPr>
        </p:nvSpPr>
        <p:spPr>
          <a:xfrm>
            <a:off x="1979614" y="3429002"/>
            <a:ext cx="7927975" cy="830263"/>
          </a:xfrm>
          <a:noFill/>
        </p:spPr>
        <p:txBody>
          <a:bodyPr>
            <a:noAutofit/>
          </a:bodyPr>
          <a:lstStyle/>
          <a:p>
            <a:pPr algn="ctr" eaLnBrk="1" hangingPunct="1">
              <a:spcBef>
                <a:spcPct val="0"/>
              </a:spcBef>
              <a:buFontTx/>
              <a:buNone/>
            </a:pPr>
            <a:r>
              <a:rPr lang="en-US" altLang="en-US" dirty="0">
                <a:solidFill>
                  <a:srgbClr val="C00000"/>
                </a:solidFill>
                <a:latin typeface="Segoe Print" panose="02000600000000000000" pitchFamily="2" charset="0"/>
              </a:rPr>
              <a:t>Part 2:Introduction to R and </a:t>
            </a:r>
            <a:r>
              <a:rPr lang="en-US" altLang="en-US" dirty="0" err="1">
                <a:solidFill>
                  <a:srgbClr val="C00000"/>
                </a:solidFill>
                <a:latin typeface="Segoe Print" panose="02000600000000000000" pitchFamily="2" charset="0"/>
              </a:rPr>
              <a:t>Rstudio</a:t>
            </a:r>
            <a:br>
              <a:rPr lang="en-GB" altLang="en-US" dirty="0">
                <a:solidFill>
                  <a:srgbClr val="C00000"/>
                </a:solidFill>
                <a:latin typeface="Eras Medium ITC" panose="020B0602030504020804" pitchFamily="34" charset="0"/>
                <a:cs typeface="Times New Roman" panose="02020603050405020304" pitchFamily="18" charset="0"/>
              </a:rPr>
            </a:br>
            <a:br>
              <a:rPr lang="en-US" altLang="en-US" dirty="0">
                <a:solidFill>
                  <a:srgbClr val="C00000"/>
                </a:solidFill>
                <a:latin typeface="Eras Medium ITC" panose="020B0602030504020804" pitchFamily="34" charset="0"/>
                <a:cs typeface="Times New Roman" panose="02020603050405020304" pitchFamily="18" charset="0"/>
              </a:rPr>
            </a:br>
            <a:endParaRPr lang="uk-UA" altLang="en-US" dirty="0">
              <a:solidFill>
                <a:srgbClr val="C00000"/>
              </a:solidFill>
              <a:latin typeface="Segoe Print" panose="02000600000000000000" pitchFamily="2" charset="0"/>
            </a:endParaRPr>
          </a:p>
        </p:txBody>
      </p:sp>
      <p:sp>
        <p:nvSpPr>
          <p:cNvPr id="3" name="Rectangle 13">
            <a:extLst>
              <a:ext uri="{FF2B5EF4-FFF2-40B4-BE49-F238E27FC236}">
                <a16:creationId xmlns:a16="http://schemas.microsoft.com/office/drawing/2014/main" id="{C90A66F4-65F1-24E2-2D83-9C2F9239A36C}"/>
              </a:ext>
            </a:extLst>
          </p:cNvPr>
          <p:cNvSpPr>
            <a:spLocks noChangeArrowheads="1"/>
          </p:cNvSpPr>
          <p:nvPr/>
        </p:nvSpPr>
        <p:spPr bwMode="auto">
          <a:xfrm>
            <a:off x="2743200" y="3657602"/>
            <a:ext cx="6400800" cy="2530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endParaRPr lang="en-US" altLang="en-US" sz="2200" b="1">
              <a:solidFill>
                <a:srgbClr val="C00000"/>
              </a:solidFill>
              <a:latin typeface="Bookman Old Style" panose="02050604050505020204" pitchFamily="18" charset="0"/>
              <a:cs typeface="Arabic Typesetting" panose="03020402040406030203" pitchFamily="66" charset="-78"/>
            </a:endParaRPr>
          </a:p>
          <a:p>
            <a:pPr algn="ctr" eaLnBrk="1" hangingPunct="1">
              <a:spcBef>
                <a:spcPct val="0"/>
              </a:spcBef>
              <a:buFontTx/>
              <a:buNone/>
            </a:pPr>
            <a:r>
              <a:rPr lang="en-US" altLang="en-US" sz="2200">
                <a:solidFill>
                  <a:srgbClr val="C00000"/>
                </a:solidFill>
                <a:latin typeface="Bookman Old Style" panose="02050604050505020204" pitchFamily="18" charset="0"/>
                <a:cs typeface="Arabic Typesetting" panose="03020402040406030203" pitchFamily="66" charset="-78"/>
              </a:rPr>
              <a:t> </a:t>
            </a:r>
          </a:p>
          <a:p>
            <a:pPr algn="ctr" eaLnBrk="1" hangingPunct="1">
              <a:spcBef>
                <a:spcPct val="0"/>
              </a:spcBef>
              <a:buFontTx/>
              <a:buNone/>
            </a:pPr>
            <a:r>
              <a:rPr lang="en-US" altLang="en-US" sz="2200" b="1">
                <a:solidFill>
                  <a:srgbClr val="C00000"/>
                </a:solidFill>
                <a:latin typeface="Bookman Old Style" panose="02050604050505020204" pitchFamily="18" charset="0"/>
                <a:cs typeface="Arabic Typesetting" panose="03020402040406030203" pitchFamily="66" charset="-78"/>
              </a:rPr>
              <a:t>T. Mayooran, </a:t>
            </a:r>
          </a:p>
          <a:p>
            <a:pPr algn="ctr" eaLnBrk="1" hangingPunct="1">
              <a:spcBef>
                <a:spcPct val="0"/>
              </a:spcBef>
              <a:buFontTx/>
              <a:buNone/>
            </a:pPr>
            <a:r>
              <a:rPr lang="en-US" altLang="en-US" sz="2200" b="1">
                <a:solidFill>
                  <a:srgbClr val="C00000"/>
                </a:solidFill>
                <a:latin typeface="Bookman Old Style" panose="02050604050505020204" pitchFamily="18" charset="0"/>
                <a:cs typeface="Arabic Typesetting" panose="03020402040406030203" pitchFamily="66" charset="-78"/>
              </a:rPr>
              <a:t>Department of Interdisciplinary Studies,</a:t>
            </a:r>
          </a:p>
          <a:p>
            <a:pPr algn="ctr" eaLnBrk="1" hangingPunct="1">
              <a:lnSpc>
                <a:spcPct val="110000"/>
              </a:lnSpc>
              <a:spcBef>
                <a:spcPct val="0"/>
              </a:spcBef>
              <a:buFontTx/>
              <a:buNone/>
            </a:pPr>
            <a:r>
              <a:rPr lang="en-US" altLang="en-US" sz="2200" b="1">
                <a:solidFill>
                  <a:srgbClr val="C00000"/>
                </a:solidFill>
                <a:latin typeface="Bookman Old Style" panose="02050604050505020204" pitchFamily="18" charset="0"/>
                <a:cs typeface="Arabic Typesetting" panose="03020402040406030203" pitchFamily="66" charset="-78"/>
              </a:rPr>
              <a:t>Faculty of Engineering,</a:t>
            </a:r>
          </a:p>
          <a:p>
            <a:pPr algn="ctr" eaLnBrk="1" hangingPunct="1">
              <a:lnSpc>
                <a:spcPct val="110000"/>
              </a:lnSpc>
              <a:spcBef>
                <a:spcPct val="0"/>
              </a:spcBef>
              <a:buFontTx/>
              <a:buNone/>
            </a:pPr>
            <a:r>
              <a:rPr lang="en-US" altLang="en-US" sz="2200" b="1">
                <a:solidFill>
                  <a:srgbClr val="C00000"/>
                </a:solidFill>
                <a:latin typeface="Bookman Old Style" panose="02050604050505020204" pitchFamily="18" charset="0"/>
                <a:cs typeface="Arabic Typesetting" panose="03020402040406030203" pitchFamily="66" charset="-78"/>
              </a:rPr>
              <a:t>University of Jaffna.</a:t>
            </a:r>
          </a:p>
          <a:p>
            <a:pPr algn="ctr" eaLnBrk="1" hangingPunct="1">
              <a:lnSpc>
                <a:spcPct val="110000"/>
              </a:lnSpc>
              <a:spcBef>
                <a:spcPct val="0"/>
              </a:spcBef>
              <a:buFontTx/>
              <a:buNone/>
            </a:pPr>
            <a:r>
              <a:rPr lang="en-US" altLang="en-US" sz="2200" b="1">
                <a:solidFill>
                  <a:srgbClr val="C00000"/>
                </a:solidFill>
                <a:latin typeface="Bookman Old Style" panose="02050604050505020204" pitchFamily="18" charset="0"/>
                <a:cs typeface="Arabic Typesetting" panose="03020402040406030203" pitchFamily="66" charset="-78"/>
              </a:rPr>
              <a:t>Email: </a:t>
            </a:r>
            <a:r>
              <a:rPr lang="en-US" altLang="en-US" sz="2200">
                <a:solidFill>
                  <a:srgbClr val="C00000"/>
                </a:solidFill>
                <a:latin typeface="Bookman Old Style" panose="02050604050505020204" pitchFamily="18" charset="0"/>
                <a:cs typeface="Arabic Typesetting" panose="03020402040406030203" pitchFamily="66" charset="-78"/>
                <a:hlinkClick r:id="rId2">
                  <a:extLst>
                    <a:ext uri="{A12FA001-AC4F-418D-AE19-62706E023703}">
                      <ahyp:hlinkClr xmlns:ahyp="http://schemas.microsoft.com/office/drawing/2018/hyperlinkcolor" val="tx"/>
                    </a:ext>
                  </a:extLst>
                </a:hlinkClick>
              </a:rPr>
              <a:t>mayooran@eng.jfn.ac.lk</a:t>
            </a:r>
            <a:endParaRPr lang="en-US" altLang="en-US" sz="2200">
              <a:solidFill>
                <a:srgbClr val="C00000"/>
              </a:solidFill>
              <a:latin typeface="Bookman Old Style" panose="02050604050505020204" pitchFamily="18" charset="0"/>
              <a:cs typeface="Arabic Typesetting" panose="03020402040406030203" pitchFamily="66" charset="-78"/>
            </a:endParaRPr>
          </a:p>
          <a:p>
            <a:pPr algn="ctr" eaLnBrk="1" hangingPunct="1">
              <a:spcBef>
                <a:spcPct val="0"/>
              </a:spcBef>
              <a:buFontTx/>
              <a:buNone/>
            </a:pPr>
            <a:r>
              <a:rPr lang="en-US" altLang="en-US" sz="2200" b="1">
                <a:solidFill>
                  <a:srgbClr val="C00000"/>
                </a:solidFill>
                <a:latin typeface="Bookman Old Style" panose="02050604050505020204" pitchFamily="18" charset="0"/>
                <a:cs typeface="Arabic Typesetting" panose="03020402040406030203" pitchFamily="66" charset="-78"/>
              </a:rPr>
              <a:t>	</a:t>
            </a:r>
            <a:r>
              <a:rPr lang="en-US" altLang="en-US" sz="2200" b="1">
                <a:solidFill>
                  <a:srgbClr val="C00000"/>
                </a:solidFill>
                <a:latin typeface="Bookman Old Style" panose="02050604050505020204" pitchFamily="18" charset="0"/>
                <a:cs typeface="Tahoma" panose="020B0604030504040204" pitchFamily="34" charset="0"/>
              </a:rPr>
              <a:t> </a:t>
            </a:r>
            <a:endParaRPr lang="en-US" altLang="en-US" sz="2200" b="1" dirty="0">
              <a:solidFill>
                <a:srgbClr val="C00000"/>
              </a:solidFill>
              <a:latin typeface="Bookman Old Style" panose="02050604050505020204" pitchFamily="18" charset="0"/>
              <a:cs typeface="Tahoma" panose="020B060403050404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9FC3A-91A9-40E5-8E28-23AB4376DEE8}"/>
              </a:ext>
            </a:extLst>
          </p:cNvPr>
          <p:cNvSpPr>
            <a:spLocks noGrp="1"/>
          </p:cNvSpPr>
          <p:nvPr>
            <p:ph type="title"/>
          </p:nvPr>
        </p:nvSpPr>
        <p:spPr/>
        <p:txBody>
          <a:bodyPr>
            <a:normAutofit/>
          </a:bodyPr>
          <a:lstStyle/>
          <a:p>
            <a:r>
              <a:rPr lang="en-CA" sz="3200" dirty="0">
                <a:latin typeface="Arial" panose="020B0604020202020204" pitchFamily="34" charset="0"/>
                <a:cs typeface="Arial" panose="020B0604020202020204" pitchFamily="34" charset="0"/>
              </a:rPr>
              <a:t>Using RStudio  </a:t>
            </a:r>
          </a:p>
        </p:txBody>
      </p:sp>
      <p:sp>
        <p:nvSpPr>
          <p:cNvPr id="3" name="Content Placeholder 2">
            <a:extLst>
              <a:ext uri="{FF2B5EF4-FFF2-40B4-BE49-F238E27FC236}">
                <a16:creationId xmlns:a16="http://schemas.microsoft.com/office/drawing/2014/main" id="{E8CDB705-0959-4C38-8F46-2AEFA6CC7579}"/>
              </a:ext>
            </a:extLst>
          </p:cNvPr>
          <p:cNvSpPr>
            <a:spLocks noGrp="1"/>
          </p:cNvSpPr>
          <p:nvPr>
            <p:ph sz="half" idx="1"/>
          </p:nvPr>
        </p:nvSpPr>
        <p:spPr/>
        <p:txBody>
          <a:bodyPr>
            <a:normAutofit/>
          </a:bodyPr>
          <a:lstStyle/>
          <a:p>
            <a:r>
              <a:rPr lang="en-CA" sz="2000" dirty="0">
                <a:latin typeface="Times New Roman" panose="02020603050405020304" pitchFamily="18" charset="0"/>
                <a:cs typeface="Times New Roman" panose="02020603050405020304" pitchFamily="18" charset="0"/>
              </a:rPr>
              <a:t>To get started, open RStudio like you would any other software.</a:t>
            </a:r>
          </a:p>
          <a:p>
            <a:pPr marL="0" indent="0">
              <a:buNone/>
            </a:pPr>
            <a:endParaRPr lang="en-CA" sz="20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CA" sz="2000" dirty="0">
                <a:latin typeface="Times New Roman" panose="02020603050405020304" pitchFamily="18" charset="0"/>
                <a:cs typeface="Times New Roman" panose="02020603050405020304" pitchFamily="18" charset="0"/>
              </a:rPr>
              <a:t>You should see three windows.</a:t>
            </a:r>
          </a:p>
          <a:p>
            <a:pPr marL="342900" indent="-342900">
              <a:buFont typeface="+mj-lt"/>
              <a:buAutoNum type="arabicPeriod"/>
            </a:pPr>
            <a:r>
              <a:rPr lang="en-CA" sz="2000" dirty="0">
                <a:latin typeface="Times New Roman" panose="02020603050405020304" pitchFamily="18" charset="0"/>
                <a:cs typeface="Times New Roman" panose="02020603050405020304" pitchFamily="18" charset="0"/>
              </a:rPr>
              <a:t>Open a fourth window by clicking File =&gt; New File =&gt; RScript. </a:t>
            </a:r>
          </a:p>
          <a:p>
            <a:pPr marL="342900" indent="-342900">
              <a:buFont typeface="+mj-lt"/>
              <a:buAutoNum type="arabicPeriod"/>
            </a:pPr>
            <a:r>
              <a:rPr lang="en-CA" sz="2000" dirty="0">
                <a:latin typeface="Times New Roman" panose="02020603050405020304" pitchFamily="18" charset="0"/>
                <a:cs typeface="Times New Roman" panose="02020603050405020304" pitchFamily="18" charset="0"/>
              </a:rPr>
              <a:t>Alternatively, you can click the green and white plus sign/blank document icon =&gt; RScript.</a:t>
            </a:r>
          </a:p>
          <a:p>
            <a:pPr marL="0" indent="0">
              <a:buNone/>
            </a:pPr>
            <a:endParaRPr lang="en-CA" sz="2000" dirty="0">
              <a:latin typeface="Times New Roman" panose="02020603050405020304" pitchFamily="18" charset="0"/>
              <a:cs typeface="Times New Roman" panose="02020603050405020304" pitchFamily="18" charset="0"/>
            </a:endParaRPr>
          </a:p>
          <a:p>
            <a:pPr marL="0" indent="0">
              <a:buNone/>
            </a:pPr>
            <a:endParaRPr lang="en-CA" sz="2000" dirty="0">
              <a:latin typeface="Times New Roman" panose="02020603050405020304" pitchFamily="18" charset="0"/>
              <a:cs typeface="Times New Roman" panose="02020603050405020304" pitchFamily="18" charset="0"/>
            </a:endParaRPr>
          </a:p>
          <a:p>
            <a:pPr marL="0" indent="0">
              <a:buNone/>
            </a:pPr>
            <a:endParaRPr lang="en-CA" sz="2000" dirty="0">
              <a:latin typeface="Times New Roman" panose="02020603050405020304" pitchFamily="18" charset="0"/>
              <a:cs typeface="Times New Roman" panose="02020603050405020304" pitchFamily="18" charset="0"/>
            </a:endParaRPr>
          </a:p>
        </p:txBody>
      </p:sp>
      <p:pic>
        <p:nvPicPr>
          <p:cNvPr id="8" name="Content Placeholder 7" descr="Screenshot of R Studio with home menu and new file icon circled.">
            <a:extLst>
              <a:ext uri="{FF2B5EF4-FFF2-40B4-BE49-F238E27FC236}">
                <a16:creationId xmlns:a16="http://schemas.microsoft.com/office/drawing/2014/main" id="{C01077FF-D74A-436C-8925-5804256776AF}"/>
              </a:ext>
            </a:extLst>
          </p:cNvPr>
          <p:cNvPicPr>
            <a:picLocks noGrp="1" noChangeAspect="1"/>
          </p:cNvPicPr>
          <p:nvPr>
            <p:ph sz="half" idx="2"/>
          </p:nvPr>
        </p:nvPicPr>
        <p:blipFill>
          <a:blip r:embed="rId2"/>
          <a:stretch>
            <a:fillRect/>
          </a:stretch>
        </p:blipFill>
        <p:spPr>
          <a:xfrm>
            <a:off x="6517385" y="1825625"/>
            <a:ext cx="5181600" cy="2210268"/>
          </a:xfrm>
          <a:prstGeom prst="rect">
            <a:avLst/>
          </a:prstGeom>
        </p:spPr>
      </p:pic>
    </p:spTree>
    <p:extLst>
      <p:ext uri="{BB962C8B-B14F-4D97-AF65-F5344CB8AC3E}">
        <p14:creationId xmlns:p14="http://schemas.microsoft.com/office/powerpoint/2010/main" val="1657839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21620-E831-42B0-8722-A22D5970B853}"/>
              </a:ext>
            </a:extLst>
          </p:cNvPr>
          <p:cNvSpPr>
            <a:spLocks noGrp="1"/>
          </p:cNvSpPr>
          <p:nvPr>
            <p:ph type="title"/>
          </p:nvPr>
        </p:nvSpPr>
        <p:spPr/>
        <p:txBody>
          <a:bodyPr/>
          <a:lstStyle/>
          <a:p>
            <a:r>
              <a:rPr lang="en-CA" dirty="0">
                <a:latin typeface="Arial" panose="020B0604020202020204" pitchFamily="34" charset="0"/>
                <a:cs typeface="Arial" panose="020B0604020202020204" pitchFamily="34" charset="0"/>
              </a:rPr>
              <a:t>The four windows in RStudio </a:t>
            </a:r>
            <a:endParaRPr lang="en-CA" dirty="0"/>
          </a:p>
        </p:txBody>
      </p:sp>
      <p:pic>
        <p:nvPicPr>
          <p:cNvPr id="4" name="Content Placeholder 3" descr="This screenshot of four windows in RStudio. At the top left is the RScript/Source Code Editor, the bottom left is the console, the top right is the environment and history, and the bottom right displays files, plots, packages, and help.&#10;">
            <a:extLst>
              <a:ext uri="{FF2B5EF4-FFF2-40B4-BE49-F238E27FC236}">
                <a16:creationId xmlns:a16="http://schemas.microsoft.com/office/drawing/2014/main" id="{6C25AC77-4427-4964-9D07-BBAE0C4A9E74}"/>
              </a:ext>
            </a:extLst>
          </p:cNvPr>
          <p:cNvPicPr>
            <a:picLocks noGrp="1" noChangeAspect="1"/>
          </p:cNvPicPr>
          <p:nvPr>
            <p:ph idx="1"/>
          </p:nvPr>
        </p:nvPicPr>
        <p:blipFill>
          <a:blip r:embed="rId2"/>
          <a:stretch>
            <a:fillRect/>
          </a:stretch>
        </p:blipFill>
        <p:spPr>
          <a:xfrm>
            <a:off x="577684" y="1698185"/>
            <a:ext cx="11036631" cy="3566993"/>
          </a:xfrm>
          <a:prstGeom prst="rect">
            <a:avLst/>
          </a:prstGeom>
        </p:spPr>
      </p:pic>
    </p:spTree>
    <p:extLst>
      <p:ext uri="{BB962C8B-B14F-4D97-AF65-F5344CB8AC3E}">
        <p14:creationId xmlns:p14="http://schemas.microsoft.com/office/powerpoint/2010/main" val="3521952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CEEE5-D763-42A0-B152-BADA9471DF39}"/>
              </a:ext>
            </a:extLst>
          </p:cNvPr>
          <p:cNvSpPr>
            <a:spLocks noGrp="1"/>
          </p:cNvSpPr>
          <p:nvPr>
            <p:ph type="title"/>
          </p:nvPr>
        </p:nvSpPr>
        <p:spPr/>
        <p:txBody>
          <a:bodyPr>
            <a:normAutofit/>
          </a:bodyPr>
          <a:lstStyle/>
          <a:p>
            <a:r>
              <a:rPr lang="en-CA" sz="3200" dirty="0">
                <a:solidFill>
                  <a:srgbClr val="C00000"/>
                </a:solidFill>
                <a:latin typeface="Times New Roman" panose="02020603050405020304" pitchFamily="18" charset="0"/>
                <a:cs typeface="Times New Roman" panose="02020603050405020304" pitchFamily="18" charset="0"/>
              </a:rPr>
              <a:t>Description of the RStudio windows</a:t>
            </a:r>
          </a:p>
        </p:txBody>
      </p:sp>
      <p:sp>
        <p:nvSpPr>
          <p:cNvPr id="4" name="Content Placeholder 3">
            <a:extLst>
              <a:ext uri="{FF2B5EF4-FFF2-40B4-BE49-F238E27FC236}">
                <a16:creationId xmlns:a16="http://schemas.microsoft.com/office/drawing/2014/main" id="{F0ECB654-E1BB-419B-9677-86C431897874}"/>
              </a:ext>
            </a:extLst>
          </p:cNvPr>
          <p:cNvSpPr>
            <a:spLocks noGrp="1"/>
          </p:cNvSpPr>
          <p:nvPr>
            <p:ph idx="1"/>
          </p:nvPr>
        </p:nvSpPr>
        <p:spPr>
          <a:xfrm>
            <a:off x="805721" y="1447800"/>
            <a:ext cx="10515600" cy="4351338"/>
          </a:xfrm>
        </p:spPr>
        <p:txBody>
          <a:bodyPr>
            <a:noAutofit/>
          </a:bodyPr>
          <a:lstStyle/>
          <a:p>
            <a:pPr algn="just"/>
            <a:r>
              <a:rPr lang="en-CA" sz="2400" b="1" dirty="0">
                <a:latin typeface="Times New Roman" panose="02020603050405020304" pitchFamily="18" charset="0"/>
                <a:cs typeface="Times New Roman" panose="02020603050405020304" pitchFamily="18" charset="0"/>
              </a:rPr>
              <a:t>RScript/Source Code Editor </a:t>
            </a:r>
            <a:r>
              <a:rPr lang="en-CA" sz="2400" dirty="0">
                <a:latin typeface="Times New Roman" panose="02020603050405020304" pitchFamily="18" charset="0"/>
                <a:cs typeface="Times New Roman" panose="02020603050405020304" pitchFamily="18" charset="0"/>
              </a:rPr>
              <a:t>– the top left window – is a text editor where you can save your code.</a:t>
            </a:r>
          </a:p>
          <a:p>
            <a:pPr algn="just"/>
            <a:endParaRPr lang="en-CA" sz="2400" dirty="0">
              <a:latin typeface="Times New Roman" panose="02020603050405020304" pitchFamily="18" charset="0"/>
              <a:cs typeface="Times New Roman" panose="02020603050405020304" pitchFamily="18" charset="0"/>
            </a:endParaRPr>
          </a:p>
          <a:p>
            <a:pPr algn="just"/>
            <a:r>
              <a:rPr lang="en-CA" sz="2400" b="1" dirty="0">
                <a:latin typeface="Times New Roman" panose="02020603050405020304" pitchFamily="18" charset="0"/>
                <a:cs typeface="Times New Roman" panose="02020603050405020304" pitchFamily="18" charset="0"/>
              </a:rPr>
              <a:t>Console</a:t>
            </a:r>
            <a:r>
              <a:rPr lang="en-CA" sz="2400" dirty="0">
                <a:latin typeface="Times New Roman" panose="02020603050405020304" pitchFamily="18" charset="0"/>
                <a:cs typeface="Times New Roman" panose="02020603050405020304" pitchFamily="18" charset="0"/>
              </a:rPr>
              <a:t> – the bottom left window – sends the code to R to execute your commands.</a:t>
            </a:r>
          </a:p>
          <a:p>
            <a:pPr algn="just"/>
            <a:endParaRPr lang="en-CA" sz="2400" dirty="0">
              <a:latin typeface="Times New Roman" panose="02020603050405020304" pitchFamily="18" charset="0"/>
              <a:cs typeface="Times New Roman" panose="02020603050405020304" pitchFamily="18" charset="0"/>
            </a:endParaRPr>
          </a:p>
          <a:p>
            <a:pPr algn="just"/>
            <a:r>
              <a:rPr lang="en-CA" sz="2400" b="1" dirty="0">
                <a:latin typeface="Times New Roman" panose="02020603050405020304" pitchFamily="18" charset="0"/>
                <a:cs typeface="Times New Roman" panose="02020603050405020304" pitchFamily="18" charset="0"/>
              </a:rPr>
              <a:t>Environment and History </a:t>
            </a:r>
            <a:r>
              <a:rPr lang="en-CA" sz="2400" dirty="0">
                <a:latin typeface="Times New Roman" panose="02020603050405020304" pitchFamily="18" charset="0"/>
                <a:cs typeface="Times New Roman" panose="02020603050405020304" pitchFamily="18" charset="0"/>
              </a:rPr>
              <a:t>– the top right window – view a list of the objects available in your current R session (e.g. data sets, variables, matrices, etc.)</a:t>
            </a:r>
          </a:p>
          <a:p>
            <a:pPr marL="0" indent="0" algn="just">
              <a:buNone/>
            </a:pPr>
            <a:endParaRPr lang="en-CA" sz="2400" dirty="0">
              <a:latin typeface="Times New Roman" panose="02020603050405020304" pitchFamily="18" charset="0"/>
              <a:cs typeface="Times New Roman" panose="02020603050405020304" pitchFamily="18" charset="0"/>
            </a:endParaRPr>
          </a:p>
          <a:p>
            <a:pPr algn="just"/>
            <a:r>
              <a:rPr lang="en-CA" sz="2400" b="1" dirty="0">
                <a:latin typeface="Times New Roman" panose="02020603050405020304" pitchFamily="18" charset="0"/>
                <a:cs typeface="Times New Roman" panose="02020603050405020304" pitchFamily="18" charset="0"/>
              </a:rPr>
              <a:t>Files, Plots, Packages, and Help </a:t>
            </a:r>
            <a:r>
              <a:rPr lang="en-CA" sz="2400" dirty="0">
                <a:latin typeface="Times New Roman" panose="02020603050405020304" pitchFamily="18" charset="0"/>
                <a:cs typeface="Times New Roman" panose="02020603050405020304" pitchFamily="18" charset="0"/>
              </a:rPr>
              <a:t>– the bottom right window – manage files, view plots, install packages, and access the help menu.</a:t>
            </a:r>
          </a:p>
          <a:p>
            <a:pPr marL="0" indent="0">
              <a:buNone/>
            </a:pPr>
            <a:endParaRPr lang="en-CA" sz="2400" dirty="0">
              <a:latin typeface="Arial" panose="020B0604020202020204" pitchFamily="34" charset="0"/>
              <a:cs typeface="Arial" panose="020B0604020202020204" pitchFamily="34" charset="0"/>
            </a:endParaRPr>
          </a:p>
          <a:p>
            <a:pPr marL="0" indent="0">
              <a:buNone/>
            </a:pPr>
            <a:endParaRPr lang="en-CA" sz="2400" dirty="0">
              <a:latin typeface="Arial" panose="020B0604020202020204" pitchFamily="34" charset="0"/>
              <a:cs typeface="Arial" panose="020B0604020202020204" pitchFamily="34" charset="0"/>
            </a:endParaRPr>
          </a:p>
          <a:p>
            <a:pPr marL="0" indent="0">
              <a:buNone/>
            </a:pPr>
            <a:endParaRPr lang="en-CA" sz="2400" dirty="0">
              <a:latin typeface="Arial" panose="020B0604020202020204" pitchFamily="34" charset="0"/>
              <a:cs typeface="Arial" panose="020B0604020202020204" pitchFamily="34" charset="0"/>
            </a:endParaRPr>
          </a:p>
          <a:p>
            <a:endParaRPr lang="en-CA" sz="2400" dirty="0">
              <a:latin typeface="Arial" panose="020B0604020202020204" pitchFamily="34" charset="0"/>
              <a:cs typeface="Arial" panose="020B0604020202020204" pitchFamily="34" charset="0"/>
            </a:endParaRPr>
          </a:p>
          <a:p>
            <a:endParaRPr lang="en-CA" sz="2400" dirty="0">
              <a:latin typeface="Arial" panose="020B0604020202020204" pitchFamily="34" charset="0"/>
              <a:cs typeface="Arial" panose="020B0604020202020204" pitchFamily="34" charset="0"/>
            </a:endParaRPr>
          </a:p>
          <a:p>
            <a:endParaRPr lang="en-CA"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22435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B0C59-5688-49BD-B6C9-A245E1381652}"/>
              </a:ext>
            </a:extLst>
          </p:cNvPr>
          <p:cNvSpPr>
            <a:spLocks noGrp="1"/>
          </p:cNvSpPr>
          <p:nvPr>
            <p:ph type="title"/>
          </p:nvPr>
        </p:nvSpPr>
        <p:spPr/>
        <p:txBody>
          <a:bodyPr>
            <a:normAutofit/>
          </a:bodyPr>
          <a:lstStyle/>
          <a:p>
            <a:r>
              <a:rPr lang="en-CA" sz="3200" dirty="0">
                <a:latin typeface="Arial" panose="020B0604020202020204" pitchFamily="34" charset="0"/>
                <a:cs typeface="Arial" panose="020B0604020202020204" pitchFamily="34" charset="0"/>
              </a:rPr>
              <a:t>Using RScript</a:t>
            </a:r>
          </a:p>
        </p:txBody>
      </p:sp>
      <p:sp>
        <p:nvSpPr>
          <p:cNvPr id="4" name="Content Placeholder 3">
            <a:extLst>
              <a:ext uri="{FF2B5EF4-FFF2-40B4-BE49-F238E27FC236}">
                <a16:creationId xmlns:a16="http://schemas.microsoft.com/office/drawing/2014/main" id="{5C29732B-238C-40A4-B96A-9A635239CA72}"/>
              </a:ext>
            </a:extLst>
          </p:cNvPr>
          <p:cNvSpPr>
            <a:spLocks noGrp="1"/>
          </p:cNvSpPr>
          <p:nvPr>
            <p:ph sz="half" idx="1"/>
          </p:nvPr>
        </p:nvSpPr>
        <p:spPr>
          <a:xfrm>
            <a:off x="838199" y="1825625"/>
            <a:ext cx="10431693" cy="1995456"/>
          </a:xfrm>
        </p:spPr>
        <p:txBody>
          <a:bodyPr>
            <a:normAutofit/>
          </a:bodyPr>
          <a:lstStyle/>
          <a:p>
            <a:r>
              <a:rPr lang="en-CA" sz="1800" dirty="0">
                <a:latin typeface="Arial" panose="020B0604020202020204" pitchFamily="34" charset="0"/>
                <a:cs typeface="Arial" panose="020B0604020202020204" pitchFamily="34" charset="0"/>
              </a:rPr>
              <a:t>The lines of code in the RScript are numbered to help you stay organized and find errors more easily. Write your code and put your cursor on the line of code you want to run. Send it to the console which runs it in R by clicking on the “Run” icon or by typing “Ctrl + Enter”. Note if you want to run multiple lines of code at the same time, highlight them all and then send them to the console. </a:t>
            </a:r>
          </a:p>
          <a:p>
            <a:pPr marL="0" indent="0">
              <a:buNone/>
            </a:pPr>
            <a:endParaRPr lang="en-CA" sz="1800" dirty="0">
              <a:latin typeface="Arial" panose="020B0604020202020204" pitchFamily="34" charset="0"/>
              <a:cs typeface="Arial" panose="020B0604020202020204" pitchFamily="34" charset="0"/>
            </a:endParaRPr>
          </a:p>
          <a:p>
            <a:r>
              <a:rPr lang="en-CA" sz="1800" dirty="0">
                <a:latin typeface="Arial" panose="020B0604020202020204" pitchFamily="34" charset="0"/>
                <a:cs typeface="Arial" panose="020B0604020202020204" pitchFamily="34" charset="0"/>
              </a:rPr>
              <a:t>Code can be saved in the RScript as a .R file to be rerun or modified at another point in time.</a:t>
            </a:r>
          </a:p>
        </p:txBody>
      </p:sp>
      <p:pic>
        <p:nvPicPr>
          <p:cNvPr id="5" name="Picture 4" descr="This screenshot shows that there are sequentially numbered lines of code in the RScript. It also depicts that the &quot;Run&quot; icon is a white square with an arrow pointing to the right.&#10;">
            <a:extLst>
              <a:ext uri="{FF2B5EF4-FFF2-40B4-BE49-F238E27FC236}">
                <a16:creationId xmlns:a16="http://schemas.microsoft.com/office/drawing/2014/main" id="{375AA611-CD58-4B00-B494-EC0170DCC5A2}"/>
              </a:ext>
            </a:extLst>
          </p:cNvPr>
          <p:cNvPicPr>
            <a:picLocks noChangeAspect="1"/>
          </p:cNvPicPr>
          <p:nvPr/>
        </p:nvPicPr>
        <p:blipFill>
          <a:blip r:embed="rId2"/>
          <a:stretch>
            <a:fillRect/>
          </a:stretch>
        </p:blipFill>
        <p:spPr>
          <a:xfrm>
            <a:off x="1064303" y="3956018"/>
            <a:ext cx="10205589" cy="1944793"/>
          </a:xfrm>
          <a:prstGeom prst="rect">
            <a:avLst/>
          </a:prstGeom>
        </p:spPr>
      </p:pic>
    </p:spTree>
    <p:extLst>
      <p:ext uri="{BB962C8B-B14F-4D97-AF65-F5344CB8AC3E}">
        <p14:creationId xmlns:p14="http://schemas.microsoft.com/office/powerpoint/2010/main" val="4168736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B0C59-5688-49BD-B6C9-A245E1381652}"/>
              </a:ext>
            </a:extLst>
          </p:cNvPr>
          <p:cNvSpPr>
            <a:spLocks noGrp="1"/>
          </p:cNvSpPr>
          <p:nvPr>
            <p:ph type="title"/>
          </p:nvPr>
        </p:nvSpPr>
        <p:spPr/>
        <p:txBody>
          <a:bodyPr>
            <a:normAutofit/>
          </a:bodyPr>
          <a:lstStyle/>
          <a:p>
            <a:r>
              <a:rPr lang="en-CA" sz="3200" dirty="0">
                <a:latin typeface="Arial" panose="020B0604020202020204" pitchFamily="34" charset="0"/>
                <a:cs typeface="Arial" panose="020B0604020202020204" pitchFamily="34" charset="0"/>
              </a:rPr>
              <a:t>Using the console</a:t>
            </a:r>
          </a:p>
        </p:txBody>
      </p:sp>
      <p:sp>
        <p:nvSpPr>
          <p:cNvPr id="3" name="Content Placeholder 2">
            <a:extLst>
              <a:ext uri="{FF2B5EF4-FFF2-40B4-BE49-F238E27FC236}">
                <a16:creationId xmlns:a16="http://schemas.microsoft.com/office/drawing/2014/main" id="{13CDAFAD-927D-468A-8FD0-4DE796BC6A7F}"/>
              </a:ext>
            </a:extLst>
          </p:cNvPr>
          <p:cNvSpPr>
            <a:spLocks noGrp="1"/>
          </p:cNvSpPr>
          <p:nvPr>
            <p:ph sz="half" idx="1"/>
          </p:nvPr>
        </p:nvSpPr>
        <p:spPr/>
        <p:txBody>
          <a:bodyPr>
            <a:normAutofit lnSpcReduction="10000"/>
          </a:bodyPr>
          <a:lstStyle/>
          <a:p>
            <a:r>
              <a:rPr lang="en-CA" sz="1800" dirty="0">
                <a:latin typeface="Arial" panose="020B0604020202020204" pitchFamily="34" charset="0"/>
                <a:cs typeface="Arial" panose="020B0604020202020204" pitchFamily="34" charset="0"/>
              </a:rPr>
              <a:t>If you click in the console, you should see a blinking cursor line (“|”) next to a greater than sign (“&gt;”). This is called a prompt. You can write code next to the prompt and then press the “Enter” key to send the code to R.</a:t>
            </a:r>
          </a:p>
          <a:p>
            <a:pPr marL="0" indent="0">
              <a:buNone/>
            </a:pPr>
            <a:endParaRPr lang="en-CA" sz="1800" dirty="0">
              <a:latin typeface="Arial" panose="020B0604020202020204" pitchFamily="34" charset="0"/>
              <a:cs typeface="Arial" panose="020B0604020202020204" pitchFamily="34" charset="0"/>
            </a:endParaRPr>
          </a:p>
          <a:p>
            <a:r>
              <a:rPr lang="en-CA" sz="1800" dirty="0">
                <a:latin typeface="Arial" panose="020B0604020202020204" pitchFamily="34" charset="0"/>
                <a:cs typeface="Arial" panose="020B0604020202020204" pitchFamily="34" charset="0"/>
              </a:rPr>
              <a:t>The console displays any mistakes in your code (i.e. this is where you will receive error messages). In addition, the console shows your output (i.e. the results of your code) beside square brackets.</a:t>
            </a:r>
          </a:p>
          <a:p>
            <a:pPr marL="0" indent="0">
              <a:buNone/>
            </a:pPr>
            <a:endParaRPr lang="en-CA" sz="1800" dirty="0">
              <a:latin typeface="Arial" panose="020B0604020202020204" pitchFamily="34" charset="0"/>
              <a:cs typeface="Arial" panose="020B0604020202020204" pitchFamily="34" charset="0"/>
            </a:endParaRPr>
          </a:p>
          <a:p>
            <a:r>
              <a:rPr lang="en-CA" sz="1800" dirty="0">
                <a:latin typeface="Arial" panose="020B0604020202020204" pitchFamily="34" charset="0"/>
                <a:cs typeface="Arial" panose="020B0604020202020204" pitchFamily="34" charset="0"/>
              </a:rPr>
              <a:t>Note that any code written in the console will not be saved if you close RStudio. If you want to save the code, write it in RScript and then send it to the console. </a:t>
            </a:r>
          </a:p>
          <a:p>
            <a:pPr marL="0" indent="0">
              <a:buNone/>
            </a:pPr>
            <a:endParaRPr lang="en-CA" dirty="0"/>
          </a:p>
        </p:txBody>
      </p:sp>
      <p:pic>
        <p:nvPicPr>
          <p:cNvPr id="10" name="Picture 9" descr="This screenshot depicts that the prompt in the console is a greater than sign. It also shows that when you use the code (2 + 2) to add these numbers together, the output (4) is displayed beside square brackets.&#10;">
            <a:extLst>
              <a:ext uri="{FF2B5EF4-FFF2-40B4-BE49-F238E27FC236}">
                <a16:creationId xmlns:a16="http://schemas.microsoft.com/office/drawing/2014/main" id="{D71B839D-83A5-40EE-9947-22F17C914B4E}"/>
              </a:ext>
            </a:extLst>
          </p:cNvPr>
          <p:cNvPicPr>
            <a:picLocks noChangeAspect="1"/>
          </p:cNvPicPr>
          <p:nvPr/>
        </p:nvPicPr>
        <p:blipFill>
          <a:blip r:embed="rId2"/>
          <a:stretch>
            <a:fillRect/>
          </a:stretch>
        </p:blipFill>
        <p:spPr>
          <a:xfrm>
            <a:off x="5793267" y="365125"/>
            <a:ext cx="6169687" cy="6285521"/>
          </a:xfrm>
          <a:prstGeom prst="rect">
            <a:avLst/>
          </a:prstGeom>
        </p:spPr>
      </p:pic>
    </p:spTree>
    <p:extLst>
      <p:ext uri="{BB962C8B-B14F-4D97-AF65-F5344CB8AC3E}">
        <p14:creationId xmlns:p14="http://schemas.microsoft.com/office/powerpoint/2010/main" val="370695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3500" y="642079"/>
            <a:ext cx="8382000" cy="508000"/>
          </a:xfrm>
        </p:spPr>
        <p:txBody>
          <a:bodyPr>
            <a:noAutofit/>
          </a:bodyPr>
          <a:lstStyle/>
          <a:p>
            <a:pPr algn="l"/>
            <a:r>
              <a:rPr lang="en-US" sz="6000" b="1" dirty="0">
                <a:solidFill>
                  <a:srgbClr val="C00000"/>
                </a:solidFill>
                <a:latin typeface="Times New Roman" panose="02020603050405020304" pitchFamily="18" charset="0"/>
                <a:cs typeface="Times New Roman" panose="02020603050405020304" pitchFamily="18" charset="0"/>
              </a:rPr>
              <a:t>R: some useful tidbits</a:t>
            </a:r>
          </a:p>
        </p:txBody>
      </p:sp>
      <p:sp>
        <p:nvSpPr>
          <p:cNvPr id="3" name="Content Placeholder 2"/>
          <p:cNvSpPr>
            <a:spLocks noGrp="1"/>
          </p:cNvSpPr>
          <p:nvPr>
            <p:ph idx="1"/>
          </p:nvPr>
        </p:nvSpPr>
        <p:spPr>
          <a:xfrm>
            <a:off x="1143000" y="1371600"/>
            <a:ext cx="9525000" cy="4525963"/>
          </a:xfrm>
        </p:spPr>
        <p:txBody>
          <a:bodyPr>
            <a:noAutofit/>
          </a:bodyPr>
          <a:lstStyle/>
          <a:p>
            <a:r>
              <a:rPr lang="en-US" dirty="0">
                <a:latin typeface="Times New Roman" panose="02020603050405020304" pitchFamily="18" charset="0"/>
                <a:cs typeface="Times New Roman" panose="02020603050405020304" pitchFamily="18" charset="0"/>
              </a:rPr>
              <a:t>The question mark will display a function’s help text. This is a shortcut for the help() function</a:t>
            </a:r>
            <a:br>
              <a:rPr lang="en-US" dirty="0">
                <a:latin typeface="Times New Roman" panose="02020603050405020304" pitchFamily="18" charset="0"/>
                <a:cs typeface="Times New Roman" panose="02020603050405020304" pitchFamily="18" charset="0"/>
              </a:rPr>
            </a:br>
            <a:r>
              <a:rPr lang="en-US" dirty="0">
                <a:solidFill>
                  <a:schemeClr val="accent2"/>
                </a:solidFill>
                <a:latin typeface="Times New Roman" panose="02020603050405020304" pitchFamily="18" charset="0"/>
                <a:ea typeface="Consolas" charset="0"/>
                <a:cs typeface="Times New Roman" panose="02020603050405020304" pitchFamily="18" charset="0"/>
              </a:rPr>
              <a:t>? sin</a:t>
            </a:r>
          </a:p>
          <a:p>
            <a:r>
              <a:rPr lang="en-US" dirty="0">
                <a:latin typeface="Times New Roman" panose="02020603050405020304" pitchFamily="18" charset="0"/>
                <a:cs typeface="Times New Roman" panose="02020603050405020304" pitchFamily="18" charset="0"/>
              </a:rPr>
              <a:t>The up arrow key will go back to previous commands</a:t>
            </a:r>
          </a:p>
          <a:p>
            <a:r>
              <a:rPr lang="en-US" dirty="0">
                <a:latin typeface="Times New Roman" panose="02020603050405020304" pitchFamily="18" charset="0"/>
                <a:cs typeface="Times New Roman" panose="02020603050405020304" pitchFamily="18" charset="0"/>
              </a:rPr>
              <a:t>The hashtag is used for comments</a:t>
            </a:r>
            <a:br>
              <a:rPr lang="en-US" dirty="0">
                <a:latin typeface="Times New Roman" panose="02020603050405020304" pitchFamily="18" charset="0"/>
                <a:cs typeface="Times New Roman" panose="02020603050405020304" pitchFamily="18" charset="0"/>
              </a:rPr>
            </a:br>
            <a:r>
              <a:rPr lang="en-US" dirty="0">
                <a:solidFill>
                  <a:srgbClr val="C0504D"/>
                </a:solidFill>
                <a:latin typeface="Times New Roman" panose="02020603050405020304" pitchFamily="18" charset="0"/>
                <a:ea typeface="Consolas" charset="0"/>
                <a:cs typeface="Times New Roman" panose="02020603050405020304" pitchFamily="18" charset="0"/>
              </a:rPr>
              <a:t>#This is an R comment</a:t>
            </a:r>
            <a:endParaRPr lang="en-US" dirty="0">
              <a:solidFill>
                <a:schemeClr val="accent2"/>
              </a:solidFill>
              <a:latin typeface="Times New Roman" panose="02020603050405020304" pitchFamily="18" charset="0"/>
              <a:ea typeface="Consolas"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command </a:t>
            </a:r>
            <a:r>
              <a:rPr lang="en-US" dirty="0">
                <a:solidFill>
                  <a:srgbClr val="C0504D"/>
                </a:solidFill>
                <a:latin typeface="Times New Roman" panose="02020603050405020304" pitchFamily="18" charset="0"/>
                <a:ea typeface="Consolas" charset="0"/>
                <a:cs typeface="Times New Roman" panose="02020603050405020304" pitchFamily="18" charset="0"/>
              </a:rPr>
              <a:t>system() </a:t>
            </a:r>
            <a:r>
              <a:rPr lang="en-US" dirty="0">
                <a:latin typeface="Times New Roman" panose="02020603050405020304" pitchFamily="18" charset="0"/>
                <a:cs typeface="Times New Roman" panose="02020603050405020304" pitchFamily="18" charset="0"/>
              </a:rPr>
              <a:t>is used for shell commands</a:t>
            </a:r>
            <a:br>
              <a:rPr lang="en-US" dirty="0">
                <a:latin typeface="Times New Roman" panose="02020603050405020304" pitchFamily="18" charset="0"/>
                <a:cs typeface="Times New Roman" panose="02020603050405020304" pitchFamily="18" charset="0"/>
              </a:rPr>
            </a:br>
            <a:r>
              <a:rPr lang="en-US" dirty="0">
                <a:solidFill>
                  <a:srgbClr val="C0504D"/>
                </a:solidFill>
                <a:latin typeface="Times New Roman" panose="02020603050405020304" pitchFamily="18" charset="0"/>
                <a:ea typeface="Consolas" charset="0"/>
                <a:cs typeface="Times New Roman" panose="02020603050405020304" pitchFamily="18" charset="0"/>
              </a:rPr>
              <a:t>system("rm core")</a:t>
            </a:r>
          </a:p>
          <a:p>
            <a:r>
              <a:rPr lang="en-US" dirty="0">
                <a:solidFill>
                  <a:srgbClr val="000000"/>
                </a:solidFill>
                <a:latin typeface="Times New Roman" panose="02020603050405020304" pitchFamily="18" charset="0"/>
                <a:cs typeface="Times New Roman" panose="02020603050405020304" pitchFamily="18" charset="0"/>
              </a:rPr>
              <a:t>The </a:t>
            </a:r>
            <a:r>
              <a:rPr lang="en-US" dirty="0" err="1">
                <a:solidFill>
                  <a:srgbClr val="000000"/>
                </a:solidFill>
                <a:latin typeface="Times New Roman" panose="02020603050405020304" pitchFamily="18" charset="0"/>
                <a:cs typeface="Times New Roman" panose="02020603050405020304" pitchFamily="18" charset="0"/>
              </a:rPr>
              <a:t>rm</a:t>
            </a:r>
            <a:r>
              <a:rPr lang="en-US" dirty="0">
                <a:solidFill>
                  <a:srgbClr val="000000"/>
                </a:solidFill>
                <a:latin typeface="Times New Roman" panose="02020603050405020304" pitchFamily="18" charset="0"/>
                <a:cs typeface="Times New Roman" panose="02020603050405020304" pitchFamily="18" charset="0"/>
              </a:rPr>
              <a:t>() command clears variables</a:t>
            </a:r>
            <a:br>
              <a:rPr lang="en-US" dirty="0">
                <a:solidFill>
                  <a:srgbClr val="000000"/>
                </a:solidFill>
                <a:latin typeface="Times New Roman" panose="02020603050405020304" pitchFamily="18" charset="0"/>
                <a:cs typeface="Times New Roman" panose="02020603050405020304" pitchFamily="18" charset="0"/>
              </a:rPr>
            </a:br>
            <a:r>
              <a:rPr lang="en-US" dirty="0" err="1">
                <a:solidFill>
                  <a:srgbClr val="C0504D"/>
                </a:solidFill>
                <a:latin typeface="Times New Roman" panose="02020603050405020304" pitchFamily="18" charset="0"/>
                <a:ea typeface="Consolas" charset="0"/>
                <a:cs typeface="Times New Roman" panose="02020603050405020304" pitchFamily="18" charset="0"/>
              </a:rPr>
              <a:t>rm</a:t>
            </a:r>
            <a:r>
              <a:rPr lang="en-US" dirty="0">
                <a:solidFill>
                  <a:srgbClr val="C0504D"/>
                </a:solidFill>
                <a:latin typeface="Times New Roman" panose="02020603050405020304" pitchFamily="18" charset="0"/>
                <a:ea typeface="Consolas" charset="0"/>
                <a:cs typeface="Times New Roman" panose="02020603050405020304" pitchFamily="18" charset="0"/>
              </a:rPr>
              <a:t>(list=</a:t>
            </a:r>
            <a:r>
              <a:rPr lang="en-US" dirty="0" err="1">
                <a:solidFill>
                  <a:srgbClr val="C0504D"/>
                </a:solidFill>
                <a:latin typeface="Times New Roman" panose="02020603050405020304" pitchFamily="18" charset="0"/>
                <a:ea typeface="Consolas" charset="0"/>
                <a:cs typeface="Times New Roman" panose="02020603050405020304" pitchFamily="18" charset="0"/>
              </a:rPr>
              <a:t>ls</a:t>
            </a:r>
            <a:r>
              <a:rPr lang="en-US" dirty="0">
                <a:solidFill>
                  <a:srgbClr val="C0504D"/>
                </a:solidFill>
                <a:latin typeface="Times New Roman" panose="02020603050405020304" pitchFamily="18" charset="0"/>
                <a:ea typeface="Consolas" charset="0"/>
                <a:cs typeface="Times New Roman" panose="02020603050405020304" pitchFamily="18" charset="0"/>
              </a:rPr>
              <a:t>(all=TRUE))  #Clear all variables</a:t>
            </a:r>
            <a:endParaRPr lang="en-US" dirty="0">
              <a:latin typeface="Times New Roman" panose="02020603050405020304" pitchFamily="18" charset="0"/>
              <a:ea typeface="Consolas"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286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9984" y="838200"/>
            <a:ext cx="6553200" cy="508000"/>
          </a:xfrm>
        </p:spPr>
        <p:txBody>
          <a:bodyPr>
            <a:normAutofit fontScale="90000"/>
          </a:bodyPr>
          <a:lstStyle/>
          <a:p>
            <a:pPr algn="l"/>
            <a:r>
              <a:rPr lang="en-US" b="1" dirty="0">
                <a:solidFill>
                  <a:srgbClr val="C00000"/>
                </a:solidFill>
                <a:latin typeface="Times New Roman" panose="02020603050405020304" pitchFamily="18" charset="0"/>
                <a:cs typeface="Times New Roman" panose="02020603050405020304" pitchFamily="18" charset="0"/>
              </a:rPr>
              <a:t>R: Packages</a:t>
            </a:r>
          </a:p>
        </p:txBody>
      </p:sp>
      <p:sp>
        <p:nvSpPr>
          <p:cNvPr id="3" name="Content Placeholder 2"/>
          <p:cNvSpPr>
            <a:spLocks noGrp="1"/>
          </p:cNvSpPr>
          <p:nvPr>
            <p:ph idx="1"/>
          </p:nvPr>
        </p:nvSpPr>
        <p:spPr>
          <a:xfrm>
            <a:off x="1676400" y="1752600"/>
            <a:ext cx="9677400" cy="4525963"/>
          </a:xfrm>
        </p:spPr>
        <p:txBody>
          <a:bodyPr>
            <a:noAutofit/>
          </a:bodyPr>
          <a:lstStyle/>
          <a:p>
            <a:pPr algn="just"/>
            <a:r>
              <a:rPr lang="en-US" dirty="0">
                <a:latin typeface="Times New Roman" panose="02020603050405020304" pitchFamily="18" charset="0"/>
                <a:cs typeface="Times New Roman" panose="02020603050405020304" pitchFamily="18" charset="0"/>
              </a:rPr>
              <a:t>An R package refers to a collection of previously programmed functions, often including functions for specific tasks.</a:t>
            </a:r>
          </a:p>
          <a:p>
            <a:pPr algn="just"/>
            <a:r>
              <a:rPr lang="en-US" dirty="0">
                <a:latin typeface="Times New Roman" panose="02020603050405020304" pitchFamily="18" charset="0"/>
                <a:cs typeface="Times New Roman" panose="02020603050405020304" pitchFamily="18" charset="0"/>
              </a:rPr>
              <a:t>R currently has thousands of packages.</a:t>
            </a:r>
          </a:p>
          <a:p>
            <a:pPr algn="just"/>
            <a:r>
              <a:rPr lang="en-US" dirty="0">
                <a:latin typeface="Times New Roman" panose="02020603050405020304" pitchFamily="18" charset="0"/>
                <a:cs typeface="Times New Roman" panose="02020603050405020304" pitchFamily="18" charset="0"/>
              </a:rPr>
              <a:t>Most packages are easy to install and are often well documented.</a:t>
            </a:r>
          </a:p>
          <a:p>
            <a:pPr algn="just"/>
            <a:r>
              <a:rPr lang="en-US" dirty="0">
                <a:latin typeface="Times New Roman" panose="02020603050405020304" pitchFamily="18" charset="0"/>
                <a:cs typeface="Times New Roman" panose="02020603050405020304" pitchFamily="18" charset="0"/>
              </a:rPr>
              <a:t>Decent packages include sample data, supporting statistical theory, and a list of examples using each of the functions they contain.</a:t>
            </a:r>
          </a:p>
          <a:p>
            <a:pPr algn="just"/>
            <a:r>
              <a:rPr lang="en-US" dirty="0">
                <a:latin typeface="Times New Roman" panose="02020603050405020304" pitchFamily="18" charset="0"/>
                <a:cs typeface="Times New Roman" panose="02020603050405020304" pitchFamily="18" charset="0"/>
              </a:rPr>
              <a:t>Good packages will maintain some sort of mailing list or message board for feedback.</a:t>
            </a:r>
          </a:p>
          <a:p>
            <a:pPr algn="just"/>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70027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673100"/>
            <a:ext cx="6553200" cy="508000"/>
          </a:xfrm>
        </p:spPr>
        <p:txBody>
          <a:bodyPr>
            <a:normAutofit fontScale="90000"/>
          </a:bodyPr>
          <a:lstStyle/>
          <a:p>
            <a:pPr algn="l"/>
            <a:r>
              <a:rPr lang="en-US" b="1" dirty="0">
                <a:solidFill>
                  <a:srgbClr val="C00000"/>
                </a:solidFill>
                <a:latin typeface="Times New Roman" panose="02020603050405020304" pitchFamily="18" charset="0"/>
                <a:cs typeface="Times New Roman" panose="02020603050405020304" pitchFamily="18" charset="0"/>
              </a:rPr>
              <a:t>R: Installing Packages</a:t>
            </a:r>
          </a:p>
        </p:txBody>
      </p:sp>
      <p:sp>
        <p:nvSpPr>
          <p:cNvPr id="3" name="Content Placeholder 2"/>
          <p:cNvSpPr>
            <a:spLocks noGrp="1"/>
          </p:cNvSpPr>
          <p:nvPr>
            <p:ph idx="1"/>
          </p:nvPr>
        </p:nvSpPr>
        <p:spPr>
          <a:xfrm>
            <a:off x="1524000" y="1555750"/>
            <a:ext cx="9753600" cy="3746500"/>
          </a:xfrm>
        </p:spPr>
        <p:txBody>
          <a:bodyPr>
            <a:noAutofit/>
          </a:bodyPr>
          <a:lstStyle/>
          <a:p>
            <a:r>
              <a:rPr lang="en-US" sz="3600" dirty="0">
                <a:latin typeface="Times New Roman" panose="02020603050405020304" pitchFamily="18" charset="0"/>
                <a:cs typeface="Times New Roman" panose="02020603050405020304" pitchFamily="18" charset="0"/>
              </a:rPr>
              <a:t>From the command line</a:t>
            </a:r>
            <a:br>
              <a:rPr lang="en-US" sz="3600" dirty="0">
                <a:latin typeface="Times New Roman" panose="02020603050405020304" pitchFamily="18" charset="0"/>
                <a:cs typeface="Times New Roman" panose="02020603050405020304" pitchFamily="18" charset="0"/>
              </a:rPr>
            </a:br>
            <a:r>
              <a:rPr lang="en-US" sz="3600" dirty="0" err="1">
                <a:solidFill>
                  <a:schemeClr val="accent2"/>
                </a:solidFill>
                <a:latin typeface="Times New Roman" panose="02020603050405020304" pitchFamily="18" charset="0"/>
                <a:cs typeface="Times New Roman" panose="02020603050405020304" pitchFamily="18" charset="0"/>
              </a:rPr>
              <a:t>in</a:t>
            </a:r>
            <a:r>
              <a:rPr lang="en-US" sz="3600" dirty="0" err="1">
                <a:solidFill>
                  <a:schemeClr val="accent2"/>
                </a:solidFill>
                <a:latin typeface="Times New Roman" panose="02020603050405020304" pitchFamily="18" charset="0"/>
                <a:ea typeface="Consolas" charset="0"/>
                <a:cs typeface="Times New Roman" panose="02020603050405020304" pitchFamily="18" charset="0"/>
              </a:rPr>
              <a:t>stall.packages</a:t>
            </a:r>
            <a:r>
              <a:rPr lang="en-US" sz="3600" dirty="0">
                <a:solidFill>
                  <a:schemeClr val="accent2"/>
                </a:solidFill>
                <a:latin typeface="Times New Roman" panose="02020603050405020304" pitchFamily="18" charset="0"/>
                <a:ea typeface="Consolas" charset="0"/>
                <a:cs typeface="Times New Roman" panose="02020603050405020304" pitchFamily="18" charset="0"/>
              </a:rPr>
              <a:t>(“</a:t>
            </a:r>
            <a:r>
              <a:rPr lang="en-US" sz="3600" dirty="0" err="1">
                <a:solidFill>
                  <a:schemeClr val="accent2"/>
                </a:solidFill>
                <a:latin typeface="Times New Roman" panose="02020603050405020304" pitchFamily="18" charset="0"/>
                <a:ea typeface="Consolas" charset="0"/>
                <a:cs typeface="Times New Roman" panose="02020603050405020304" pitchFamily="18" charset="0"/>
              </a:rPr>
              <a:t>grabsampling</a:t>
            </a:r>
            <a:r>
              <a:rPr lang="en-US" sz="3600" dirty="0">
                <a:solidFill>
                  <a:schemeClr val="accent2"/>
                </a:solidFill>
                <a:latin typeface="Times New Roman" panose="02020603050405020304" pitchFamily="18" charset="0"/>
                <a:ea typeface="Consolas" charset="0"/>
                <a:cs typeface="Times New Roman" panose="02020603050405020304" pitchFamily="18" charset="0"/>
              </a:rPr>
              <a:t>")</a:t>
            </a:r>
            <a:br>
              <a:rPr lang="en-US" sz="3600" dirty="0">
                <a:solidFill>
                  <a:schemeClr val="accent2"/>
                </a:solidFill>
                <a:latin typeface="Times New Roman" panose="02020603050405020304" pitchFamily="18" charset="0"/>
                <a:cs typeface="Times New Roman" panose="02020603050405020304" pitchFamily="18" charset="0"/>
              </a:rPr>
            </a:br>
            <a:br>
              <a:rPr lang="en-US" sz="3600" dirty="0">
                <a:solidFill>
                  <a:schemeClr val="accent2"/>
                </a:solidFill>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This goes to CRAN, looks for a package called “</a:t>
            </a:r>
            <a:r>
              <a:rPr lang="en-US" sz="3600" dirty="0" err="1">
                <a:solidFill>
                  <a:schemeClr val="accent2"/>
                </a:solidFill>
                <a:latin typeface="Times New Roman" panose="02020603050405020304" pitchFamily="18" charset="0"/>
                <a:ea typeface="Consolas" charset="0"/>
                <a:cs typeface="Times New Roman" panose="02020603050405020304" pitchFamily="18" charset="0"/>
              </a:rPr>
              <a:t>grabsampling</a:t>
            </a:r>
            <a:r>
              <a:rPr lang="en-US" sz="3600" dirty="0">
                <a:latin typeface="Times New Roman" panose="02020603050405020304" pitchFamily="18" charset="0"/>
                <a:cs typeface="Times New Roman" panose="02020603050405020304" pitchFamily="18" charset="0"/>
              </a:rPr>
              <a:t>”, and downloads it to your computer.</a:t>
            </a:r>
            <a:br>
              <a:rPr lang="en-US" sz="3600" dirty="0">
                <a:latin typeface="Times New Roman" panose="02020603050405020304" pitchFamily="18" charset="0"/>
                <a:cs typeface="Times New Roman" panose="02020603050405020304" pitchFamily="18" charset="0"/>
              </a:rPr>
            </a:b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This only saves the files to your machine. To use the package in an R session</a:t>
            </a:r>
            <a:br>
              <a:rPr lang="en-US" sz="3600" dirty="0">
                <a:latin typeface="Times New Roman" panose="02020603050405020304" pitchFamily="18" charset="0"/>
                <a:cs typeface="Times New Roman" panose="02020603050405020304" pitchFamily="18" charset="0"/>
              </a:rPr>
            </a:br>
            <a:r>
              <a:rPr lang="en-US" sz="3600" dirty="0">
                <a:solidFill>
                  <a:schemeClr val="accent2"/>
                </a:solidFill>
                <a:latin typeface="Times New Roman" panose="02020603050405020304" pitchFamily="18" charset="0"/>
                <a:ea typeface="Consolas" charset="0"/>
                <a:cs typeface="Times New Roman" panose="02020603050405020304" pitchFamily="18" charset="0"/>
              </a:rPr>
              <a:t>library(</a:t>
            </a:r>
            <a:r>
              <a:rPr lang="en-US" sz="3600" dirty="0" err="1">
                <a:solidFill>
                  <a:schemeClr val="accent2"/>
                </a:solidFill>
                <a:latin typeface="Times New Roman" panose="02020603050405020304" pitchFamily="18" charset="0"/>
                <a:ea typeface="Consolas" charset="0"/>
                <a:cs typeface="Times New Roman" panose="02020603050405020304" pitchFamily="18" charset="0"/>
              </a:rPr>
              <a:t>grabsampling</a:t>
            </a:r>
            <a:r>
              <a:rPr lang="en-US" sz="3600" dirty="0">
                <a:solidFill>
                  <a:schemeClr val="accent2"/>
                </a:solidFill>
                <a:latin typeface="Times New Roman" panose="02020603050405020304" pitchFamily="18" charset="0"/>
                <a:ea typeface="Consolas" charset="0"/>
                <a:cs typeface="Times New Roman" panose="02020603050405020304" pitchFamily="18" charset="0"/>
              </a:rPr>
              <a:t>)</a:t>
            </a:r>
            <a:br>
              <a:rPr lang="en-US" sz="3600" dirty="0">
                <a:latin typeface="Times New Roman" panose="02020603050405020304" pitchFamily="18" charset="0"/>
                <a:cs typeface="Times New Roman" panose="02020603050405020304" pitchFamily="18" charset="0"/>
              </a:rPr>
            </a:b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7431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2368" y="630237"/>
            <a:ext cx="6553200" cy="508000"/>
          </a:xfrm>
        </p:spPr>
        <p:txBody>
          <a:bodyPr>
            <a:normAutofit fontScale="90000"/>
          </a:bodyPr>
          <a:lstStyle/>
          <a:p>
            <a:pPr algn="l"/>
            <a:r>
              <a:rPr lang="en-US" b="1" dirty="0">
                <a:solidFill>
                  <a:srgbClr val="C00000"/>
                </a:solidFill>
                <a:latin typeface="Times New Roman" panose="02020603050405020304" pitchFamily="18" charset="0"/>
                <a:cs typeface="Times New Roman" panose="02020603050405020304" pitchFamily="18" charset="0"/>
              </a:rPr>
              <a:t>R: Installing Packages</a:t>
            </a:r>
          </a:p>
        </p:txBody>
      </p:sp>
      <p:sp>
        <p:nvSpPr>
          <p:cNvPr id="3" name="Content Placeholder 2"/>
          <p:cNvSpPr>
            <a:spLocks noGrp="1"/>
          </p:cNvSpPr>
          <p:nvPr>
            <p:ph idx="1"/>
          </p:nvPr>
        </p:nvSpPr>
        <p:spPr>
          <a:xfrm>
            <a:off x="1122388" y="1447800"/>
            <a:ext cx="9947223" cy="4525963"/>
          </a:xfrm>
        </p:spPr>
        <p:txBody>
          <a:bodyPr>
            <a:normAutofit/>
          </a:bodyPr>
          <a:lstStyle/>
          <a:p>
            <a:r>
              <a:rPr lang="en-US" sz="3600" dirty="0"/>
              <a:t>Some useful packages are not on CRAN. Installing these can be a hodgepodge</a:t>
            </a:r>
          </a:p>
          <a:p>
            <a:pPr marL="0" indent="0">
              <a:buNone/>
            </a:pPr>
            <a:br>
              <a:rPr lang="en-US" sz="3600" dirty="0"/>
            </a:br>
            <a:r>
              <a:rPr lang="en-US" sz="3600" dirty="0">
                <a:solidFill>
                  <a:schemeClr val="accent2"/>
                </a:solidFill>
                <a:latin typeface="Consolas" charset="0"/>
                <a:ea typeface="Consolas" charset="0"/>
                <a:cs typeface="Consolas" charset="0"/>
              </a:rPr>
              <a:t># </a:t>
            </a:r>
            <a:r>
              <a:rPr lang="en-US" sz="3600" dirty="0" err="1">
                <a:solidFill>
                  <a:schemeClr val="accent2"/>
                </a:solidFill>
                <a:latin typeface="Consolas" charset="0"/>
                <a:ea typeface="Consolas" charset="0"/>
                <a:cs typeface="Consolas" charset="0"/>
              </a:rPr>
              <a:t>install.packages</a:t>
            </a:r>
            <a:r>
              <a:rPr lang="en-US" sz="3600" dirty="0">
                <a:solidFill>
                  <a:schemeClr val="accent2"/>
                </a:solidFill>
                <a:latin typeface="Consolas" charset="0"/>
                <a:ea typeface="Consolas" charset="0"/>
                <a:cs typeface="Consolas" charset="0"/>
              </a:rPr>
              <a:t>("</a:t>
            </a:r>
            <a:r>
              <a:rPr lang="en-US" sz="3600" dirty="0" err="1">
                <a:solidFill>
                  <a:schemeClr val="accent2"/>
                </a:solidFill>
                <a:latin typeface="Consolas" charset="0"/>
                <a:ea typeface="Consolas" charset="0"/>
                <a:cs typeface="Consolas" charset="0"/>
              </a:rPr>
              <a:t>devtools</a:t>
            </a:r>
            <a:r>
              <a:rPr lang="en-US" sz="3600" dirty="0">
                <a:solidFill>
                  <a:schemeClr val="accent2"/>
                </a:solidFill>
                <a:latin typeface="Consolas" charset="0"/>
                <a:ea typeface="Consolas" charset="0"/>
                <a:cs typeface="Consolas" charset="0"/>
              </a:rPr>
              <a:t>")</a:t>
            </a:r>
          </a:p>
          <a:p>
            <a:pPr marL="0" indent="0">
              <a:buNone/>
            </a:pPr>
            <a:r>
              <a:rPr lang="en-US" sz="3600" dirty="0">
                <a:solidFill>
                  <a:schemeClr val="accent2"/>
                </a:solidFill>
                <a:latin typeface="Consolas" charset="0"/>
                <a:ea typeface="Consolas" charset="0"/>
                <a:cs typeface="Consolas" charset="0"/>
              </a:rPr>
              <a:t>library(</a:t>
            </a:r>
            <a:r>
              <a:rPr lang="en-US" sz="3600" dirty="0" err="1">
                <a:solidFill>
                  <a:schemeClr val="accent2"/>
                </a:solidFill>
                <a:latin typeface="Consolas" charset="0"/>
                <a:ea typeface="Consolas" charset="0"/>
                <a:cs typeface="Consolas" charset="0"/>
              </a:rPr>
              <a:t>devtools</a:t>
            </a:r>
            <a:r>
              <a:rPr lang="en-US" sz="3600" dirty="0">
                <a:solidFill>
                  <a:schemeClr val="accent2"/>
                </a:solidFill>
                <a:latin typeface="Consolas" charset="0"/>
                <a:ea typeface="Consolas" charset="0"/>
                <a:cs typeface="Consolas" charset="0"/>
              </a:rPr>
              <a:t>)</a:t>
            </a:r>
          </a:p>
          <a:p>
            <a:pPr marL="0" indent="0">
              <a:buNone/>
            </a:pPr>
            <a:r>
              <a:rPr lang="en-US" sz="3600" dirty="0" err="1">
                <a:solidFill>
                  <a:schemeClr val="accent2"/>
                </a:solidFill>
                <a:latin typeface="Consolas" charset="0"/>
                <a:ea typeface="Consolas" charset="0"/>
                <a:cs typeface="Consolas" charset="0"/>
              </a:rPr>
              <a:t>install_github</a:t>
            </a:r>
            <a:r>
              <a:rPr lang="en-US" sz="3600" dirty="0">
                <a:solidFill>
                  <a:schemeClr val="accent2"/>
                </a:solidFill>
                <a:latin typeface="Consolas" charset="0"/>
                <a:ea typeface="Consolas" charset="0"/>
                <a:cs typeface="Consolas" charset="0"/>
              </a:rPr>
              <a:t>("Mayooran1987/</a:t>
            </a:r>
            <a:r>
              <a:rPr lang="en-US" sz="3600" dirty="0" err="1">
                <a:solidFill>
                  <a:schemeClr val="accent2"/>
                </a:solidFill>
                <a:latin typeface="Consolas" charset="0"/>
                <a:ea typeface="Consolas" charset="0"/>
                <a:cs typeface="Consolas" charset="0"/>
              </a:rPr>
              <a:t>grabsampling</a:t>
            </a:r>
            <a:r>
              <a:rPr lang="en-US" sz="3600" dirty="0">
                <a:solidFill>
                  <a:schemeClr val="accent2"/>
                </a:solidFill>
                <a:latin typeface="Consolas" charset="0"/>
                <a:ea typeface="Consolas" charset="0"/>
                <a:cs typeface="Consolas" charset="0"/>
              </a:rPr>
              <a:t>")</a:t>
            </a:r>
            <a:br>
              <a:rPr lang="en-US" sz="3600" dirty="0">
                <a:solidFill>
                  <a:schemeClr val="accent2"/>
                </a:solidFill>
                <a:latin typeface="Consolas" charset="0"/>
                <a:ea typeface="Consolas" charset="0"/>
                <a:cs typeface="Consolas" charset="0"/>
              </a:rPr>
            </a:br>
            <a:endParaRPr lang="en-US" sz="3600" dirty="0">
              <a:solidFill>
                <a:schemeClr val="accent2"/>
              </a:solidFill>
              <a:latin typeface="Consolas" charset="0"/>
              <a:ea typeface="Consolas" charset="0"/>
              <a:cs typeface="Consolas" charset="0"/>
            </a:endParaRPr>
          </a:p>
          <a:p>
            <a:endParaRPr lang="en-US" sz="3600" dirty="0"/>
          </a:p>
        </p:txBody>
      </p:sp>
    </p:spTree>
    <p:extLst>
      <p:ext uri="{BB962C8B-B14F-4D97-AF65-F5344CB8AC3E}">
        <p14:creationId xmlns:p14="http://schemas.microsoft.com/office/powerpoint/2010/main" val="12884534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53555-72BB-4D68-9A88-82B712FA9B18}"/>
              </a:ext>
            </a:extLst>
          </p:cNvPr>
          <p:cNvSpPr>
            <a:spLocks noGrp="1"/>
          </p:cNvSpPr>
          <p:nvPr>
            <p:ph type="title"/>
          </p:nvPr>
        </p:nvSpPr>
        <p:spPr/>
        <p:txBody>
          <a:bodyPr>
            <a:normAutofit/>
          </a:bodyPr>
          <a:lstStyle/>
          <a:p>
            <a:r>
              <a:rPr lang="en-CA" sz="3200" dirty="0">
                <a:solidFill>
                  <a:srgbClr val="FF0000"/>
                </a:solidFill>
                <a:latin typeface="Times New Roman" panose="02020603050405020304" pitchFamily="18" charset="0"/>
                <a:cs typeface="Times New Roman" panose="02020603050405020304" pitchFamily="18" charset="0"/>
              </a:rPr>
              <a:t>Common Errors!</a:t>
            </a:r>
          </a:p>
        </p:txBody>
      </p:sp>
      <p:sp>
        <p:nvSpPr>
          <p:cNvPr id="4" name="Content Placeholder 3">
            <a:extLst>
              <a:ext uri="{FF2B5EF4-FFF2-40B4-BE49-F238E27FC236}">
                <a16:creationId xmlns:a16="http://schemas.microsoft.com/office/drawing/2014/main" id="{B79885E0-81C8-4F1C-9C1E-AC5F3B1DC0E5}"/>
              </a:ext>
            </a:extLst>
          </p:cNvPr>
          <p:cNvSpPr>
            <a:spLocks noGrp="1"/>
          </p:cNvSpPr>
          <p:nvPr>
            <p:ph idx="1"/>
          </p:nvPr>
        </p:nvSpPr>
        <p:spPr/>
        <p:txBody>
          <a:bodyPr>
            <a:normAutofit/>
          </a:bodyPr>
          <a:lstStyle/>
          <a:p>
            <a:r>
              <a:rPr lang="en-CA" dirty="0">
                <a:latin typeface="Times New Roman" panose="02020603050405020304" pitchFamily="18" charset="0"/>
                <a:cs typeface="Times New Roman" panose="02020603050405020304" pitchFamily="18" charset="0"/>
              </a:rPr>
              <a:t>R will not execute a command if it is written incorrectly. If you have a mistake in your code, an error message will show up in the console.</a:t>
            </a:r>
          </a:p>
          <a:p>
            <a:pPr marL="0" indent="0">
              <a:buNone/>
            </a:pPr>
            <a:endParaRPr lang="en-CA" dirty="0">
              <a:latin typeface="Times New Roman" panose="02020603050405020304" pitchFamily="18" charset="0"/>
              <a:cs typeface="Times New Roman" panose="02020603050405020304" pitchFamily="18" charset="0"/>
            </a:endParaRPr>
          </a:p>
          <a:p>
            <a:r>
              <a:rPr lang="en-CA" dirty="0">
                <a:latin typeface="Times New Roman" panose="02020603050405020304" pitchFamily="18" charset="0"/>
                <a:cs typeface="Times New Roman" panose="02020603050405020304" pitchFamily="18" charset="0"/>
              </a:rPr>
              <a:t>Some of the most common errors occur due to the following:</a:t>
            </a:r>
          </a:p>
          <a:p>
            <a:pPr marL="0" indent="0">
              <a:buNone/>
            </a:pPr>
            <a:endParaRPr lang="en-CA" dirty="0">
              <a:latin typeface="Times New Roman" panose="02020603050405020304" pitchFamily="18" charset="0"/>
              <a:cs typeface="Times New Roman" panose="02020603050405020304" pitchFamily="18" charset="0"/>
            </a:endParaRPr>
          </a:p>
          <a:p>
            <a:pPr lvl="1"/>
            <a:r>
              <a:rPr lang="en-CA" sz="2800" dirty="0">
                <a:latin typeface="Times New Roman" panose="02020603050405020304" pitchFamily="18" charset="0"/>
                <a:cs typeface="Times New Roman" panose="02020603050405020304" pitchFamily="18" charset="0"/>
              </a:rPr>
              <a:t>Inconsistent capitalization and spelling or incorrect punctuation</a:t>
            </a:r>
          </a:p>
          <a:p>
            <a:pPr marL="457200" lvl="1" indent="0">
              <a:buNone/>
            </a:pPr>
            <a:endParaRPr lang="en-CA" sz="2800" dirty="0">
              <a:latin typeface="Times New Roman" panose="02020603050405020304" pitchFamily="18" charset="0"/>
              <a:cs typeface="Times New Roman" panose="02020603050405020304" pitchFamily="18" charset="0"/>
            </a:endParaRPr>
          </a:p>
          <a:p>
            <a:pPr lvl="1"/>
            <a:r>
              <a:rPr lang="en-CA" sz="2800" dirty="0">
                <a:latin typeface="Times New Roman" panose="02020603050405020304" pitchFamily="18" charset="0"/>
                <a:cs typeface="Times New Roman" panose="02020603050405020304" pitchFamily="18" charset="0"/>
              </a:rPr>
              <a:t>Parentheses or brackets that have not been closed</a:t>
            </a:r>
          </a:p>
          <a:p>
            <a:pPr marL="457200" lvl="1" indent="0">
              <a:buNone/>
            </a:pPr>
            <a:endParaRPr lang="en-CA" sz="2800" dirty="0">
              <a:latin typeface="Times New Roman" panose="02020603050405020304" pitchFamily="18" charset="0"/>
              <a:cs typeface="Times New Roman" panose="02020603050405020304" pitchFamily="18" charset="0"/>
            </a:endParaRPr>
          </a:p>
          <a:p>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9423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355600"/>
            <a:ext cx="6553200" cy="508000"/>
          </a:xfrm>
        </p:spPr>
        <p:txBody>
          <a:bodyPr>
            <a:normAutofit fontScale="90000"/>
          </a:bodyPr>
          <a:lstStyle/>
          <a:p>
            <a:pPr algn="l"/>
            <a:r>
              <a:rPr lang="en-US" b="1" dirty="0">
                <a:solidFill>
                  <a:srgbClr val="C00000"/>
                </a:solidFill>
                <a:latin typeface="Times New Roman" panose="02020603050405020304" pitchFamily="18" charset="0"/>
                <a:cs typeface="Times New Roman" panose="02020603050405020304" pitchFamily="18" charset="0"/>
              </a:rPr>
              <a:t>R: background</a:t>
            </a:r>
          </a:p>
        </p:txBody>
      </p:sp>
      <p:sp>
        <p:nvSpPr>
          <p:cNvPr id="3" name="Content Placeholder 2"/>
          <p:cNvSpPr>
            <a:spLocks noGrp="1"/>
          </p:cNvSpPr>
          <p:nvPr>
            <p:ph idx="1"/>
          </p:nvPr>
        </p:nvSpPr>
        <p:spPr>
          <a:xfrm>
            <a:off x="1447800" y="1066800"/>
            <a:ext cx="10058400" cy="5791200"/>
          </a:xfrm>
        </p:spPr>
        <p:txBody>
          <a:bodyPr>
            <a:normAutofit/>
          </a:bodyPr>
          <a:lstStyle/>
          <a:p>
            <a:pPr algn="just"/>
            <a:r>
              <a:rPr lang="en-US" dirty="0">
                <a:latin typeface="Times New Roman" panose="02020603050405020304" pitchFamily="18" charset="0"/>
                <a:cs typeface="Times New Roman" panose="02020603050405020304" pitchFamily="18" charset="0"/>
              </a:rPr>
              <a:t>First created in the early 1990s by Ross Ihaka and Robert Gentleman as an implementation of S.</a:t>
            </a: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Development soon shifted to a larger core group.</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Distributed under the GNU General Public License.</a:t>
            </a:r>
          </a:p>
        </p:txBody>
      </p:sp>
      <p:pic>
        <p:nvPicPr>
          <p:cNvPr id="4" name="Picture 2" descr="http://graphics8.nytimes.com/images/2009/01/07/business/07program.600.jpg">
            <a:extLst>
              <a:ext uri="{FF2B5EF4-FFF2-40B4-BE49-F238E27FC236}">
                <a16:creationId xmlns:a16="http://schemas.microsoft.com/office/drawing/2014/main" id="{313034BA-4A5C-6873-28A5-25C5E8B447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72392" y="1905000"/>
            <a:ext cx="5019207"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49682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CEEE5-D763-42A0-B152-BADA9471DF39}"/>
              </a:ext>
            </a:extLst>
          </p:cNvPr>
          <p:cNvSpPr>
            <a:spLocks noGrp="1"/>
          </p:cNvSpPr>
          <p:nvPr>
            <p:ph type="title"/>
          </p:nvPr>
        </p:nvSpPr>
        <p:spPr/>
        <p:txBody>
          <a:bodyPr>
            <a:normAutofit/>
          </a:bodyPr>
          <a:lstStyle/>
          <a:p>
            <a:r>
              <a:rPr lang="en-CA" sz="3200" dirty="0">
                <a:latin typeface="Arial" panose="020B0604020202020204" pitchFamily="34" charset="0"/>
                <a:cs typeface="Arial" panose="020B0604020202020204" pitchFamily="34" charset="0"/>
              </a:rPr>
              <a:t>Capitalization, spelling, and punctuation</a:t>
            </a:r>
          </a:p>
        </p:txBody>
      </p:sp>
      <p:sp>
        <p:nvSpPr>
          <p:cNvPr id="4" name="Content Placeholder 3">
            <a:extLst>
              <a:ext uri="{FF2B5EF4-FFF2-40B4-BE49-F238E27FC236}">
                <a16:creationId xmlns:a16="http://schemas.microsoft.com/office/drawing/2014/main" id="{F0ECB654-E1BB-419B-9677-86C431897874}"/>
              </a:ext>
            </a:extLst>
          </p:cNvPr>
          <p:cNvSpPr>
            <a:spLocks noGrp="1"/>
          </p:cNvSpPr>
          <p:nvPr>
            <p:ph idx="1"/>
          </p:nvPr>
        </p:nvSpPr>
        <p:spPr/>
        <p:txBody>
          <a:bodyPr>
            <a:normAutofit/>
          </a:bodyPr>
          <a:lstStyle/>
          <a:p>
            <a:r>
              <a:rPr lang="en-CA" sz="1900" dirty="0">
                <a:latin typeface="Arial" panose="020B0604020202020204" pitchFamily="34" charset="0"/>
                <a:cs typeface="Arial" panose="020B0604020202020204" pitchFamily="34" charset="0"/>
              </a:rPr>
              <a:t>Use the same capitalization and spelling throughout your code.</a:t>
            </a:r>
          </a:p>
          <a:p>
            <a:r>
              <a:rPr lang="en-CA" sz="1900" dirty="0">
                <a:latin typeface="Arial" panose="020B0604020202020204" pitchFamily="34" charset="0"/>
                <a:cs typeface="Arial" panose="020B0604020202020204" pitchFamily="34" charset="0"/>
              </a:rPr>
              <a:t>Ensure you punctuation is correct. Commas separate components of the code so it is important to make sure they are in the right spot. </a:t>
            </a:r>
          </a:p>
          <a:p>
            <a:pPr marL="0" indent="0">
              <a:buNone/>
            </a:pPr>
            <a:endParaRPr lang="en-CA" sz="1800" dirty="0">
              <a:latin typeface="Arial" panose="020B0604020202020204" pitchFamily="34" charset="0"/>
              <a:cs typeface="Arial" panose="020B0604020202020204" pitchFamily="34" charset="0"/>
            </a:endParaRPr>
          </a:p>
          <a:p>
            <a:endParaRPr lang="en-CA" sz="1800" dirty="0">
              <a:latin typeface="Arial" panose="020B0604020202020204" pitchFamily="34" charset="0"/>
              <a:cs typeface="Arial" panose="020B0604020202020204" pitchFamily="34" charset="0"/>
            </a:endParaRPr>
          </a:p>
        </p:txBody>
      </p:sp>
      <p:pic>
        <p:nvPicPr>
          <p:cNvPr id="9" name="Picture 8" descr="This screenshot shows code assigning four numbers (-10, -8, -2, and 3) to the object &quot;temperature&quot;. The next line of code asks R to calculate the mean of the values within the object &quot;temperature&quot;, although temperature is misspelled as &quot;temprature&quot;. In the console, an error message is generated. Specifically, the error message states &quot;Error in mean(temperature): object &quot;temprature&quot; not found.&#10;">
            <a:extLst>
              <a:ext uri="{FF2B5EF4-FFF2-40B4-BE49-F238E27FC236}">
                <a16:creationId xmlns:a16="http://schemas.microsoft.com/office/drawing/2014/main" id="{B655515B-E20B-4C50-B014-0D8DC0873664}"/>
              </a:ext>
            </a:extLst>
          </p:cNvPr>
          <p:cNvPicPr>
            <a:picLocks noChangeAspect="1"/>
          </p:cNvPicPr>
          <p:nvPr/>
        </p:nvPicPr>
        <p:blipFill>
          <a:blip r:embed="rId2"/>
          <a:stretch>
            <a:fillRect/>
          </a:stretch>
        </p:blipFill>
        <p:spPr>
          <a:xfrm>
            <a:off x="1276024" y="2884838"/>
            <a:ext cx="8852159" cy="3292125"/>
          </a:xfrm>
          <a:prstGeom prst="rect">
            <a:avLst/>
          </a:prstGeom>
        </p:spPr>
      </p:pic>
    </p:spTree>
    <p:extLst>
      <p:ext uri="{BB962C8B-B14F-4D97-AF65-F5344CB8AC3E}">
        <p14:creationId xmlns:p14="http://schemas.microsoft.com/office/powerpoint/2010/main" val="16906286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CEEE5-D763-42A0-B152-BADA9471DF39}"/>
              </a:ext>
            </a:extLst>
          </p:cNvPr>
          <p:cNvSpPr>
            <a:spLocks noGrp="1"/>
          </p:cNvSpPr>
          <p:nvPr>
            <p:ph type="title"/>
          </p:nvPr>
        </p:nvSpPr>
        <p:spPr/>
        <p:txBody>
          <a:bodyPr>
            <a:normAutofit/>
          </a:bodyPr>
          <a:lstStyle/>
          <a:p>
            <a:r>
              <a:rPr lang="en-CA" sz="3200" dirty="0">
                <a:latin typeface="Arial" panose="020B0604020202020204" pitchFamily="34" charset="0"/>
                <a:cs typeface="Arial" panose="020B0604020202020204" pitchFamily="34" charset="0"/>
              </a:rPr>
              <a:t>Brackets and parentheses</a:t>
            </a:r>
          </a:p>
        </p:txBody>
      </p:sp>
      <p:sp>
        <p:nvSpPr>
          <p:cNvPr id="4" name="Content Placeholder 3">
            <a:extLst>
              <a:ext uri="{FF2B5EF4-FFF2-40B4-BE49-F238E27FC236}">
                <a16:creationId xmlns:a16="http://schemas.microsoft.com/office/drawing/2014/main" id="{F0ECB654-E1BB-419B-9677-86C431897874}"/>
              </a:ext>
            </a:extLst>
          </p:cNvPr>
          <p:cNvSpPr>
            <a:spLocks noGrp="1"/>
          </p:cNvSpPr>
          <p:nvPr>
            <p:ph sz="half" idx="1"/>
          </p:nvPr>
        </p:nvSpPr>
        <p:spPr/>
        <p:txBody>
          <a:bodyPr>
            <a:normAutofit lnSpcReduction="10000"/>
          </a:bodyPr>
          <a:lstStyle/>
          <a:p>
            <a:r>
              <a:rPr lang="en-CA" sz="1800" dirty="0">
                <a:latin typeface="Arial" panose="020B0604020202020204" pitchFamily="34" charset="0"/>
                <a:cs typeface="Arial" panose="020B0604020202020204" pitchFamily="34" charset="0"/>
              </a:rPr>
              <a:t>Make sure all your parentheses and brackets open and close (i.e. they should face forward and backward).</a:t>
            </a:r>
          </a:p>
          <a:p>
            <a:pPr marL="0" indent="0">
              <a:buNone/>
            </a:pPr>
            <a:endParaRPr lang="en-CA" sz="1800" dirty="0">
              <a:latin typeface="Arial" panose="020B0604020202020204" pitchFamily="34" charset="0"/>
              <a:cs typeface="Arial" panose="020B0604020202020204" pitchFamily="34" charset="0"/>
            </a:endParaRPr>
          </a:p>
          <a:p>
            <a:pPr marL="0" indent="0">
              <a:buNone/>
            </a:pPr>
            <a:r>
              <a:rPr lang="en-CA" sz="1800" dirty="0">
                <a:latin typeface="Arial" panose="020B0604020202020204" pitchFamily="34" charset="0"/>
                <a:cs typeface="Arial" panose="020B0604020202020204" pitchFamily="34" charset="0"/>
              </a:rPr>
              <a:t>    Example</a:t>
            </a:r>
          </a:p>
          <a:p>
            <a:pPr marL="0" indent="0">
              <a:buNone/>
            </a:pPr>
            <a:r>
              <a:rPr lang="en-CA" sz="1800" dirty="0">
                <a:latin typeface="Arial" panose="020B0604020202020204" pitchFamily="34" charset="0"/>
                <a:cs typeface="Arial" panose="020B0604020202020204" pitchFamily="34" charset="0"/>
              </a:rPr>
              <a:t>    ( ) or [ ] or { }</a:t>
            </a:r>
          </a:p>
          <a:p>
            <a:pPr marL="0" indent="0">
              <a:buNone/>
            </a:pPr>
            <a:endParaRPr lang="en-CA" sz="1800" dirty="0">
              <a:latin typeface="Arial" panose="020B0604020202020204" pitchFamily="34" charset="0"/>
              <a:cs typeface="Arial" panose="020B0604020202020204" pitchFamily="34" charset="0"/>
            </a:endParaRPr>
          </a:p>
          <a:p>
            <a:pPr marL="0" indent="0">
              <a:buNone/>
            </a:pPr>
            <a:r>
              <a:rPr lang="en-CA" sz="1800" dirty="0">
                <a:latin typeface="Arial" panose="020B0604020202020204" pitchFamily="34" charset="0"/>
                <a:cs typeface="Arial" panose="020B0604020202020204" pitchFamily="34" charset="0"/>
              </a:rPr>
              <a:t>Note: Parentheses, square brackets, and curly brackets mean different things and are not interchangeable. Most of the time you will use parentheses ( ). </a:t>
            </a:r>
          </a:p>
          <a:p>
            <a:pPr marL="0" indent="0">
              <a:buNone/>
            </a:pPr>
            <a:endParaRPr lang="en-CA" sz="1800" dirty="0">
              <a:latin typeface="Arial" panose="020B0604020202020204" pitchFamily="34" charset="0"/>
              <a:cs typeface="Arial" panose="020B0604020202020204" pitchFamily="34" charset="0"/>
            </a:endParaRPr>
          </a:p>
          <a:p>
            <a:r>
              <a:rPr lang="en-CA" sz="1800" dirty="0">
                <a:latin typeface="Arial" panose="020B0604020202020204" pitchFamily="34" charset="0"/>
                <a:cs typeface="Arial" panose="020B0604020202020204" pitchFamily="34" charset="0"/>
              </a:rPr>
              <a:t>In the </a:t>
            </a:r>
            <a:r>
              <a:rPr lang="en-CA" sz="1800" dirty="0" err="1">
                <a:latin typeface="Arial" panose="020B0604020202020204" pitchFamily="34" charset="0"/>
                <a:cs typeface="Arial" panose="020B0604020202020204" pitchFamily="34" charset="0"/>
              </a:rPr>
              <a:t>RScript</a:t>
            </a:r>
            <a:r>
              <a:rPr lang="en-CA" sz="1800" dirty="0">
                <a:latin typeface="Arial" panose="020B0604020202020204" pitchFamily="34" charset="0"/>
                <a:cs typeface="Arial" panose="020B0604020202020204" pitchFamily="34" charset="0"/>
              </a:rPr>
              <a:t>, corresponding parentheses and brackets will be highlighted in grey.</a:t>
            </a:r>
          </a:p>
          <a:p>
            <a:pPr marL="0" indent="0">
              <a:buNone/>
            </a:pPr>
            <a:endParaRPr lang="en-CA" sz="1800" dirty="0">
              <a:latin typeface="Arial" panose="020B0604020202020204" pitchFamily="34" charset="0"/>
              <a:cs typeface="Arial" panose="020B0604020202020204" pitchFamily="34" charset="0"/>
            </a:endParaRPr>
          </a:p>
          <a:p>
            <a:endParaRPr lang="en-CA" sz="1800" dirty="0">
              <a:latin typeface="Arial" panose="020B0604020202020204" pitchFamily="34" charset="0"/>
              <a:cs typeface="Arial" panose="020B0604020202020204" pitchFamily="34" charset="0"/>
            </a:endParaRPr>
          </a:p>
        </p:txBody>
      </p:sp>
      <p:pic>
        <p:nvPicPr>
          <p:cNvPr id="12" name="Content Placeholder 11" descr="This is a screenshot of code that has opened and closed parentheses. ">
            <a:extLst>
              <a:ext uri="{FF2B5EF4-FFF2-40B4-BE49-F238E27FC236}">
                <a16:creationId xmlns:a16="http://schemas.microsoft.com/office/drawing/2014/main" id="{934A33F9-9127-4E9B-B4E7-F38749110A12}"/>
              </a:ext>
            </a:extLst>
          </p:cNvPr>
          <p:cNvPicPr>
            <a:picLocks noGrp="1" noChangeAspect="1"/>
          </p:cNvPicPr>
          <p:nvPr>
            <p:ph sz="half" idx="2"/>
          </p:nvPr>
        </p:nvPicPr>
        <p:blipFill>
          <a:blip r:embed="rId2"/>
          <a:stretch>
            <a:fillRect/>
          </a:stretch>
        </p:blipFill>
        <p:spPr>
          <a:xfrm>
            <a:off x="6172200" y="2429323"/>
            <a:ext cx="5532120" cy="2956609"/>
          </a:xfrm>
          <a:prstGeom prst="rect">
            <a:avLst/>
          </a:prstGeom>
        </p:spPr>
      </p:pic>
    </p:spTree>
    <p:extLst>
      <p:ext uri="{BB962C8B-B14F-4D97-AF65-F5344CB8AC3E}">
        <p14:creationId xmlns:p14="http://schemas.microsoft.com/office/powerpoint/2010/main" val="29125768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CEEE5-D763-42A0-B152-BADA9471DF39}"/>
              </a:ext>
            </a:extLst>
          </p:cNvPr>
          <p:cNvSpPr>
            <a:spLocks noGrp="1"/>
          </p:cNvSpPr>
          <p:nvPr>
            <p:ph type="title"/>
          </p:nvPr>
        </p:nvSpPr>
        <p:spPr/>
        <p:txBody>
          <a:bodyPr>
            <a:normAutofit/>
          </a:bodyPr>
          <a:lstStyle/>
          <a:p>
            <a:r>
              <a:rPr lang="en-CA" sz="3200" dirty="0">
                <a:latin typeface="Arial" panose="020B0604020202020204" pitchFamily="34" charset="0"/>
                <a:cs typeface="Arial" panose="020B0604020202020204" pitchFamily="34" charset="0"/>
              </a:rPr>
              <a:t>A plus sign (“+”) in the console</a:t>
            </a:r>
          </a:p>
        </p:txBody>
      </p:sp>
      <p:sp>
        <p:nvSpPr>
          <p:cNvPr id="4" name="Content Placeholder 3">
            <a:extLst>
              <a:ext uri="{FF2B5EF4-FFF2-40B4-BE49-F238E27FC236}">
                <a16:creationId xmlns:a16="http://schemas.microsoft.com/office/drawing/2014/main" id="{F0ECB654-E1BB-419B-9677-86C431897874}"/>
              </a:ext>
            </a:extLst>
          </p:cNvPr>
          <p:cNvSpPr>
            <a:spLocks noGrp="1"/>
          </p:cNvSpPr>
          <p:nvPr>
            <p:ph sz="half" idx="1"/>
          </p:nvPr>
        </p:nvSpPr>
        <p:spPr/>
        <p:txBody>
          <a:bodyPr>
            <a:normAutofit/>
          </a:bodyPr>
          <a:lstStyle/>
          <a:p>
            <a:r>
              <a:rPr lang="en-CA" sz="1800" dirty="0">
                <a:latin typeface="Arial" panose="020B0604020202020204" pitchFamily="34" charset="0"/>
                <a:cs typeface="Arial" panose="020B0604020202020204" pitchFamily="34" charset="0"/>
              </a:rPr>
              <a:t>If the console displays a plus sign (“+”) it means something is missing (e.g. usually you have forgotten to close your parentheses) and R is waiting for you to add it. </a:t>
            </a:r>
          </a:p>
          <a:p>
            <a:endParaRPr lang="en-CA" sz="1800" dirty="0">
              <a:latin typeface="Arial" panose="020B0604020202020204" pitchFamily="34" charset="0"/>
              <a:cs typeface="Arial" panose="020B0604020202020204" pitchFamily="34" charset="0"/>
            </a:endParaRPr>
          </a:p>
          <a:p>
            <a:r>
              <a:rPr lang="en-CA" sz="1800" dirty="0">
                <a:latin typeface="Arial" panose="020B0604020202020204" pitchFamily="34" charset="0"/>
                <a:cs typeface="Arial" panose="020B0604020202020204" pitchFamily="34" charset="0"/>
              </a:rPr>
              <a:t>Press the escape key (“Esc”) and then “Enter” to get back to the prompt (“&gt;”).</a:t>
            </a:r>
          </a:p>
          <a:p>
            <a:endParaRPr lang="en-CA" sz="1800" dirty="0">
              <a:latin typeface="Arial" panose="020B0604020202020204" pitchFamily="34" charset="0"/>
              <a:cs typeface="Arial" panose="020B0604020202020204" pitchFamily="34" charset="0"/>
            </a:endParaRPr>
          </a:p>
        </p:txBody>
      </p:sp>
      <p:pic>
        <p:nvPicPr>
          <p:cNvPr id="7" name="Content Placeholder 6" descr="This screenshot displays a plus sign in the console. This occurred because the function head had an open parenthesis without a closed parenthesis.">
            <a:extLst>
              <a:ext uri="{FF2B5EF4-FFF2-40B4-BE49-F238E27FC236}">
                <a16:creationId xmlns:a16="http://schemas.microsoft.com/office/drawing/2014/main" id="{6DEBB65A-1A9D-4AFA-B80A-1C477D8A6A64}"/>
              </a:ext>
            </a:extLst>
          </p:cNvPr>
          <p:cNvPicPr>
            <a:picLocks noGrp="1" noChangeAspect="1"/>
          </p:cNvPicPr>
          <p:nvPr>
            <p:ph sz="half" idx="2"/>
          </p:nvPr>
        </p:nvPicPr>
        <p:blipFill>
          <a:blip r:embed="rId2"/>
          <a:stretch>
            <a:fillRect/>
          </a:stretch>
        </p:blipFill>
        <p:spPr>
          <a:xfrm>
            <a:off x="6172200" y="2128995"/>
            <a:ext cx="5181600" cy="3744597"/>
          </a:xfrm>
          <a:prstGeom prst="rect">
            <a:avLst/>
          </a:prstGeom>
        </p:spPr>
      </p:pic>
    </p:spTree>
    <p:extLst>
      <p:ext uri="{BB962C8B-B14F-4D97-AF65-F5344CB8AC3E}">
        <p14:creationId xmlns:p14="http://schemas.microsoft.com/office/powerpoint/2010/main" val="28113317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b="1" dirty="0">
                <a:solidFill>
                  <a:srgbClr val="C00000"/>
                </a:solidFill>
              </a:rPr>
              <a:t>R: Creating variables</a:t>
            </a:r>
          </a:p>
        </p:txBody>
      </p:sp>
      <p:sp>
        <p:nvSpPr>
          <p:cNvPr id="3" name="Content Placeholder 2"/>
          <p:cNvSpPr>
            <a:spLocks noGrp="1"/>
          </p:cNvSpPr>
          <p:nvPr>
            <p:ph idx="1"/>
          </p:nvPr>
        </p:nvSpPr>
        <p:spPr>
          <a:xfrm>
            <a:off x="1524000" y="1447800"/>
            <a:ext cx="10287000" cy="4525963"/>
          </a:xfrm>
        </p:spPr>
        <p:txBody>
          <a:bodyPr>
            <a:normAutofit/>
          </a:bodyPr>
          <a:lstStyle/>
          <a:p>
            <a:pPr marL="0" indent="0">
              <a:buNone/>
            </a:pPr>
            <a:r>
              <a:rPr lang="en-US" sz="4000" dirty="0">
                <a:latin typeface="Times New Roman" panose="02020603050405020304" pitchFamily="18" charset="0"/>
                <a:cs typeface="Times New Roman" panose="02020603050405020304" pitchFamily="18" charset="0"/>
              </a:rPr>
              <a:t>We will spend the next few slides building up the ornithological data set below.</a:t>
            </a:r>
          </a:p>
          <a:p>
            <a:pPr marL="0" indent="0">
              <a:buNone/>
            </a:pPr>
            <a:endParaRPr lang="en-US" sz="4000" dirty="0">
              <a:latin typeface="Times New Roman" panose="02020603050405020304" pitchFamily="18" charset="0"/>
              <a:cs typeface="Times New Roman" panose="02020603050405020304" pitchFamily="18" charset="0"/>
            </a:endParaRPr>
          </a:p>
          <a:p>
            <a:pPr marL="0" indent="0">
              <a:buNone/>
            </a:pPr>
            <a:endParaRPr lang="en-US" sz="4000" dirty="0">
              <a:latin typeface="Times New Roman" panose="02020603050405020304" pitchFamily="18" charset="0"/>
              <a:cs typeface="Times New Roman" panose="02020603050405020304" pitchFamily="18" charset="0"/>
            </a:endParaRPr>
          </a:p>
          <a:p>
            <a:pPr marL="0" indent="0">
              <a:buNone/>
            </a:pPr>
            <a:endParaRPr lang="en-US" sz="4000" dirty="0">
              <a:latin typeface="Times New Roman" panose="02020603050405020304" pitchFamily="18" charset="0"/>
              <a:cs typeface="Times New Roman" panose="02020603050405020304" pitchFamily="18" charset="0"/>
            </a:endParaRPr>
          </a:p>
          <a:p>
            <a:pPr marL="0" indent="0">
              <a:buNone/>
            </a:pPr>
            <a:endParaRPr lang="en-US" sz="4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2463800" y="2770865"/>
            <a:ext cx="7264400" cy="3496903"/>
          </a:xfrm>
          <a:prstGeom prst="rect">
            <a:avLst/>
          </a:prstGeom>
        </p:spPr>
      </p:pic>
    </p:spTree>
    <p:extLst>
      <p:ext uri="{BB962C8B-B14F-4D97-AF65-F5344CB8AC3E}">
        <p14:creationId xmlns:p14="http://schemas.microsoft.com/office/powerpoint/2010/main" val="3502903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602755"/>
            <a:ext cx="6553200" cy="508000"/>
          </a:xfrm>
        </p:spPr>
        <p:txBody>
          <a:bodyPr>
            <a:normAutofit fontScale="90000"/>
          </a:bodyPr>
          <a:lstStyle/>
          <a:p>
            <a:pPr algn="l"/>
            <a:r>
              <a:rPr lang="en-US" dirty="0">
                <a:solidFill>
                  <a:srgbClr val="C00000"/>
                </a:solidFill>
              </a:rPr>
              <a:t>R: Creating variables</a:t>
            </a:r>
          </a:p>
        </p:txBody>
      </p:sp>
      <p:sp>
        <p:nvSpPr>
          <p:cNvPr id="3" name="Content Placeholder 2"/>
          <p:cNvSpPr>
            <a:spLocks noGrp="1"/>
          </p:cNvSpPr>
          <p:nvPr>
            <p:ph idx="1"/>
          </p:nvPr>
        </p:nvSpPr>
        <p:spPr>
          <a:xfrm>
            <a:off x="1447800" y="1221282"/>
            <a:ext cx="10210800" cy="4525963"/>
          </a:xfrm>
        </p:spPr>
        <p:txBody>
          <a:bodyPr>
            <a:noAutofit/>
          </a:bodyPr>
          <a:lstStyle/>
          <a:p>
            <a:r>
              <a:rPr lang="en-US" sz="3200" dirty="0"/>
              <a:t>The left arrow operator assigns values to variables.</a:t>
            </a:r>
            <a:br>
              <a:rPr lang="en-US" sz="3200" dirty="0"/>
            </a:br>
            <a:r>
              <a:rPr lang="en-US" sz="3200" dirty="0">
                <a:solidFill>
                  <a:schemeClr val="accent2"/>
                </a:solidFill>
                <a:latin typeface="Courier New" panose="02070309020205020404" pitchFamily="49" charset="0"/>
                <a:ea typeface="Consolas" charset="0"/>
                <a:cs typeface="Courier New" panose="02070309020205020404" pitchFamily="49" charset="0"/>
              </a:rPr>
              <a:t>a &lt;- 59</a:t>
            </a:r>
            <a:br>
              <a:rPr lang="en-US" sz="3200" dirty="0">
                <a:solidFill>
                  <a:schemeClr val="accent2"/>
                </a:solidFill>
                <a:latin typeface="Courier New" panose="02070309020205020404" pitchFamily="49" charset="0"/>
                <a:ea typeface="Consolas" charset="0"/>
                <a:cs typeface="Courier New" panose="02070309020205020404" pitchFamily="49" charset="0"/>
              </a:rPr>
            </a:br>
            <a:r>
              <a:rPr lang="en-US" sz="3200" dirty="0">
                <a:solidFill>
                  <a:schemeClr val="accent2"/>
                </a:solidFill>
                <a:latin typeface="Courier New" panose="02070309020205020404" pitchFamily="49" charset="0"/>
                <a:ea typeface="Consolas" charset="0"/>
                <a:cs typeface="Courier New" panose="02070309020205020404" pitchFamily="49" charset="0"/>
              </a:rPr>
              <a:t>b &lt;- 55</a:t>
            </a:r>
            <a:br>
              <a:rPr lang="en-US" sz="3200" dirty="0">
                <a:solidFill>
                  <a:schemeClr val="accent2"/>
                </a:solidFill>
                <a:latin typeface="Courier New" panose="02070309020205020404" pitchFamily="49" charset="0"/>
                <a:ea typeface="Consolas" charset="0"/>
                <a:cs typeface="Courier New" panose="02070309020205020404" pitchFamily="49" charset="0"/>
              </a:rPr>
            </a:br>
            <a:r>
              <a:rPr lang="en-US" sz="3200" dirty="0">
                <a:solidFill>
                  <a:schemeClr val="accent2"/>
                </a:solidFill>
                <a:latin typeface="Courier New" panose="02070309020205020404" pitchFamily="49" charset="0"/>
                <a:ea typeface="Consolas" charset="0"/>
                <a:cs typeface="Courier New" panose="02070309020205020404" pitchFamily="49" charset="0"/>
              </a:rPr>
              <a:t>c &lt;- 53.5</a:t>
            </a:r>
            <a:endParaRPr lang="en-US" sz="3200" dirty="0">
              <a:latin typeface="Courier New" panose="02070309020205020404" pitchFamily="49" charset="0"/>
              <a:cs typeface="Courier New" panose="02070309020205020404" pitchFamily="49" charset="0"/>
            </a:endParaRPr>
          </a:p>
          <a:p>
            <a:r>
              <a:rPr lang="en-US" sz="3200" dirty="0"/>
              <a:t>The equal sign can also be used for assignments.</a:t>
            </a:r>
            <a:br>
              <a:rPr lang="en-US" sz="3200" dirty="0"/>
            </a:br>
            <a:r>
              <a:rPr lang="en-US" sz="3200" dirty="0">
                <a:solidFill>
                  <a:schemeClr val="accent2"/>
                </a:solidFill>
                <a:latin typeface="Courier New" panose="02070309020205020404" pitchFamily="49" charset="0"/>
                <a:ea typeface="Consolas" charset="0"/>
                <a:cs typeface="Courier New" panose="02070309020205020404" pitchFamily="49" charset="0"/>
              </a:rPr>
              <a:t>a = 59</a:t>
            </a:r>
          </a:p>
          <a:p>
            <a:r>
              <a:rPr lang="en-US" sz="3200" dirty="0"/>
              <a:t>After doing this in R, a has a value of 59</a:t>
            </a:r>
            <a:br>
              <a:rPr lang="en-US" sz="3200" dirty="0"/>
            </a:br>
            <a:r>
              <a:rPr lang="en-US" sz="3200" dirty="0">
                <a:solidFill>
                  <a:schemeClr val="accent2"/>
                </a:solidFill>
                <a:latin typeface="Consolas" charset="0"/>
                <a:ea typeface="Consolas" charset="0"/>
                <a:cs typeface="Consolas" charset="0"/>
              </a:rPr>
              <a:t>a</a:t>
            </a:r>
            <a:br>
              <a:rPr lang="en-US" sz="3200" dirty="0">
                <a:solidFill>
                  <a:schemeClr val="accent2"/>
                </a:solidFill>
                <a:latin typeface="Consolas" charset="0"/>
                <a:ea typeface="Consolas" charset="0"/>
                <a:cs typeface="Consolas" charset="0"/>
              </a:rPr>
            </a:br>
            <a:r>
              <a:rPr lang="en-US" sz="3200" dirty="0">
                <a:latin typeface="Consolas" charset="0"/>
                <a:ea typeface="Consolas" charset="0"/>
                <a:cs typeface="Consolas" charset="0"/>
              </a:rPr>
              <a:t>[1] 59 </a:t>
            </a:r>
            <a:br>
              <a:rPr lang="en-US" sz="3200" dirty="0">
                <a:latin typeface="Consolas" charset="0"/>
                <a:ea typeface="Consolas" charset="0"/>
                <a:cs typeface="Consolas" charset="0"/>
              </a:rPr>
            </a:br>
            <a:r>
              <a:rPr lang="en-US" sz="3200" dirty="0">
                <a:solidFill>
                  <a:schemeClr val="accent2"/>
                </a:solidFill>
                <a:latin typeface="Courier New" panose="02070309020205020404" pitchFamily="49" charset="0"/>
                <a:ea typeface="Consolas" charset="0"/>
                <a:cs typeface="Courier New" panose="02070309020205020404" pitchFamily="49" charset="0"/>
              </a:rPr>
              <a:t>a == 59</a:t>
            </a:r>
            <a:br>
              <a:rPr lang="en-US" sz="3200" dirty="0">
                <a:latin typeface="Consolas" charset="0"/>
                <a:ea typeface="Consolas" charset="0"/>
                <a:cs typeface="Consolas" charset="0"/>
              </a:rPr>
            </a:br>
            <a:r>
              <a:rPr lang="en-US" sz="3200" dirty="0">
                <a:latin typeface="Consolas" charset="0"/>
                <a:ea typeface="Consolas" charset="0"/>
                <a:cs typeface="Consolas" charset="0"/>
              </a:rPr>
              <a:t>[1] TRUE</a:t>
            </a:r>
          </a:p>
          <a:p>
            <a:endParaRPr lang="en-US" sz="3200" dirty="0"/>
          </a:p>
        </p:txBody>
      </p:sp>
    </p:spTree>
    <p:extLst>
      <p:ext uri="{BB962C8B-B14F-4D97-AF65-F5344CB8AC3E}">
        <p14:creationId xmlns:p14="http://schemas.microsoft.com/office/powerpoint/2010/main" val="2842750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just"/>
            <a:r>
              <a:rPr lang="en-US" b="1" dirty="0">
                <a:solidFill>
                  <a:srgbClr val="C00000"/>
                </a:solidFill>
              </a:rPr>
              <a:t>R: Creating variables</a:t>
            </a:r>
          </a:p>
        </p:txBody>
      </p:sp>
      <p:sp>
        <p:nvSpPr>
          <p:cNvPr id="3" name="Content Placeholder 2"/>
          <p:cNvSpPr>
            <a:spLocks noGrp="1"/>
          </p:cNvSpPr>
          <p:nvPr>
            <p:ph idx="1"/>
          </p:nvPr>
        </p:nvSpPr>
        <p:spPr>
          <a:xfrm>
            <a:off x="1295400" y="1653215"/>
            <a:ext cx="10515600" cy="4525963"/>
          </a:xfrm>
        </p:spPr>
        <p:txBody>
          <a:bodyPr>
            <a:noAutofit/>
          </a:bodyPr>
          <a:lstStyle/>
          <a:p>
            <a:r>
              <a:rPr lang="en-US" sz="3200" dirty="0">
                <a:latin typeface="Times New Roman" panose="02020603050405020304" pitchFamily="18" charset="0"/>
                <a:cs typeface="Times New Roman" panose="02020603050405020304" pitchFamily="18" charset="0"/>
              </a:rPr>
              <a:t>Generally, you will have a more joyful life if you have variables that have some meaning</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r>
              <a:rPr lang="en-US" sz="3200" dirty="0">
                <a:solidFill>
                  <a:schemeClr val="accent2"/>
                </a:solidFill>
                <a:latin typeface="Courier New" panose="02070309020205020404" pitchFamily="49" charset="0"/>
                <a:ea typeface="Consolas" charset="0"/>
                <a:cs typeface="Courier New" panose="02070309020205020404" pitchFamily="49" charset="0"/>
              </a:rPr>
              <a:t>Wing1 &lt;-  59</a:t>
            </a:r>
            <a:br>
              <a:rPr lang="en-US" sz="3200" dirty="0">
                <a:solidFill>
                  <a:schemeClr val="accent2"/>
                </a:solidFill>
                <a:latin typeface="Courier New" panose="02070309020205020404" pitchFamily="49" charset="0"/>
                <a:ea typeface="Consolas" charset="0"/>
                <a:cs typeface="Courier New" panose="02070309020205020404" pitchFamily="49" charset="0"/>
              </a:rPr>
            </a:br>
            <a:r>
              <a:rPr lang="en-US" sz="3200" dirty="0">
                <a:solidFill>
                  <a:schemeClr val="accent2"/>
                </a:solidFill>
                <a:latin typeface="Courier New" panose="02070309020205020404" pitchFamily="49" charset="0"/>
                <a:ea typeface="Consolas" charset="0"/>
                <a:cs typeface="Courier New" panose="02070309020205020404" pitchFamily="49" charset="0"/>
              </a:rPr>
              <a:t>Wing2 &lt;-  55</a:t>
            </a:r>
            <a:br>
              <a:rPr lang="en-US" sz="3200" dirty="0">
                <a:solidFill>
                  <a:schemeClr val="accent2"/>
                </a:solidFill>
                <a:latin typeface="Courier New" panose="02070309020205020404" pitchFamily="49" charset="0"/>
                <a:ea typeface="Consolas" charset="0"/>
                <a:cs typeface="Courier New" panose="02070309020205020404" pitchFamily="49" charset="0"/>
              </a:rPr>
            </a:br>
            <a:r>
              <a:rPr lang="en-US" sz="3200" dirty="0">
                <a:solidFill>
                  <a:schemeClr val="accent2"/>
                </a:solidFill>
                <a:latin typeface="Courier New" panose="02070309020205020404" pitchFamily="49" charset="0"/>
                <a:ea typeface="Consolas" charset="0"/>
                <a:cs typeface="Courier New" panose="02070309020205020404" pitchFamily="49" charset="0"/>
              </a:rPr>
              <a:t>Wing3 &lt;-  53.5</a:t>
            </a:r>
            <a:br>
              <a:rPr lang="en-US" sz="3200" dirty="0">
                <a:solidFill>
                  <a:schemeClr val="accent2"/>
                </a:solidFill>
                <a:latin typeface="Courier New" panose="02070309020205020404" pitchFamily="49" charset="0"/>
                <a:ea typeface="Consolas" charset="0"/>
                <a:cs typeface="Courier New" panose="02070309020205020404" pitchFamily="49" charset="0"/>
              </a:rPr>
            </a:br>
            <a:r>
              <a:rPr lang="en-US" sz="3200" dirty="0">
                <a:solidFill>
                  <a:schemeClr val="accent2"/>
                </a:solidFill>
                <a:latin typeface="Courier New" panose="02070309020205020404" pitchFamily="49" charset="0"/>
                <a:ea typeface="Consolas" charset="0"/>
                <a:cs typeface="Courier New" panose="02070309020205020404" pitchFamily="49" charset="0"/>
              </a:rPr>
              <a:t>Wing4 &lt;-  55</a:t>
            </a:r>
            <a:br>
              <a:rPr lang="en-US" sz="3200" dirty="0">
                <a:solidFill>
                  <a:schemeClr val="accent2"/>
                </a:solidFill>
                <a:latin typeface="Courier New" panose="02070309020205020404" pitchFamily="49" charset="0"/>
                <a:ea typeface="Consolas" charset="0"/>
                <a:cs typeface="Courier New" panose="02070309020205020404" pitchFamily="49" charset="0"/>
              </a:rPr>
            </a:br>
            <a:r>
              <a:rPr lang="en-US" sz="3200" dirty="0">
                <a:solidFill>
                  <a:schemeClr val="accent2"/>
                </a:solidFill>
                <a:latin typeface="Courier New" panose="02070309020205020404" pitchFamily="49" charset="0"/>
                <a:ea typeface="Consolas" charset="0"/>
                <a:cs typeface="Courier New" panose="02070309020205020404" pitchFamily="49" charset="0"/>
              </a:rPr>
              <a:t>Wing5 &lt;-  52.5</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14400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96100" y="381000"/>
            <a:ext cx="6553200" cy="508000"/>
          </a:xfrm>
        </p:spPr>
        <p:txBody>
          <a:bodyPr>
            <a:normAutofit fontScale="90000"/>
          </a:bodyPr>
          <a:lstStyle/>
          <a:p>
            <a:pPr algn="l"/>
            <a:r>
              <a:rPr lang="en-US" b="1" dirty="0">
                <a:solidFill>
                  <a:srgbClr val="C00000"/>
                </a:solidFill>
                <a:latin typeface="Times New Roman" panose="02020603050405020304" pitchFamily="18" charset="0"/>
                <a:cs typeface="Times New Roman" panose="02020603050405020304" pitchFamily="18" charset="0"/>
              </a:rPr>
              <a:t>R: Creating variables</a:t>
            </a:r>
          </a:p>
        </p:txBody>
      </p:sp>
      <p:sp>
        <p:nvSpPr>
          <p:cNvPr id="3" name="Content Placeholder 2"/>
          <p:cNvSpPr>
            <a:spLocks noGrp="1"/>
          </p:cNvSpPr>
          <p:nvPr>
            <p:ph idx="1"/>
          </p:nvPr>
        </p:nvSpPr>
        <p:spPr>
          <a:xfrm>
            <a:off x="1066800" y="908987"/>
            <a:ext cx="10896600" cy="4525963"/>
          </a:xfrm>
        </p:spPr>
        <p:txBody>
          <a:bodyPr>
            <a:noAutofit/>
          </a:bodyPr>
          <a:lstStyle/>
          <a:p>
            <a:r>
              <a:rPr lang="en-US" sz="3200" dirty="0"/>
              <a:t>We can, of course, do arithmetic operations on these variable names</a:t>
            </a:r>
            <a:br>
              <a:rPr lang="en-US" sz="3200" dirty="0"/>
            </a:br>
            <a:r>
              <a:rPr lang="en-US" sz="3200" dirty="0" err="1">
                <a:solidFill>
                  <a:schemeClr val="accent2"/>
                </a:solidFill>
                <a:latin typeface="Consolas" charset="0"/>
                <a:ea typeface="Consolas" charset="0"/>
                <a:cs typeface="Consolas" charset="0"/>
              </a:rPr>
              <a:t>sqrt</a:t>
            </a:r>
            <a:r>
              <a:rPr lang="en-US" sz="3200" dirty="0">
                <a:solidFill>
                  <a:schemeClr val="accent2"/>
                </a:solidFill>
                <a:latin typeface="Consolas" charset="0"/>
                <a:ea typeface="Consolas" charset="0"/>
                <a:cs typeface="Consolas" charset="0"/>
              </a:rPr>
              <a:t>(Wing1)</a:t>
            </a:r>
            <a:br>
              <a:rPr lang="en-US" sz="3200" dirty="0">
                <a:latin typeface="Consolas" charset="0"/>
                <a:ea typeface="Consolas" charset="0"/>
                <a:cs typeface="Consolas" charset="0"/>
              </a:rPr>
            </a:br>
            <a:r>
              <a:rPr lang="en-US" sz="3200" dirty="0">
                <a:latin typeface="Consolas" charset="0"/>
                <a:ea typeface="Consolas" charset="0"/>
                <a:cs typeface="Consolas" charset="0"/>
              </a:rPr>
              <a:t>[1] 7.681146 </a:t>
            </a:r>
            <a:br>
              <a:rPr lang="en-US" sz="3200" dirty="0">
                <a:latin typeface="Consolas" charset="0"/>
                <a:ea typeface="Consolas" charset="0"/>
                <a:cs typeface="Consolas" charset="0"/>
              </a:rPr>
            </a:br>
            <a:r>
              <a:rPr lang="en-US" sz="3200" dirty="0">
                <a:solidFill>
                  <a:schemeClr val="accent2"/>
                </a:solidFill>
                <a:latin typeface="Consolas" charset="0"/>
                <a:ea typeface="Consolas" charset="0"/>
                <a:cs typeface="Consolas" charset="0"/>
              </a:rPr>
              <a:t>(Wing1 + Wing2 + Wing3 + Wing4 + Wing5)/5</a:t>
            </a:r>
            <a:br>
              <a:rPr lang="en-US" sz="3200" dirty="0">
                <a:solidFill>
                  <a:schemeClr val="accent2"/>
                </a:solidFill>
                <a:latin typeface="Consolas" charset="0"/>
                <a:ea typeface="Consolas" charset="0"/>
                <a:cs typeface="Consolas" charset="0"/>
              </a:rPr>
            </a:br>
            <a:r>
              <a:rPr lang="en-US" sz="3200" dirty="0">
                <a:latin typeface="Consolas" charset="0"/>
                <a:ea typeface="Consolas" charset="0"/>
                <a:cs typeface="Consolas" charset="0"/>
              </a:rPr>
              <a:t>[1] 55</a:t>
            </a:r>
          </a:p>
          <a:p>
            <a:endParaRPr lang="en-US" sz="3200" dirty="0"/>
          </a:p>
          <a:p>
            <a:r>
              <a:rPr lang="en-US" sz="3200" dirty="0"/>
              <a:t>Or store the results in other variables</a:t>
            </a:r>
            <a:br>
              <a:rPr lang="en-US" sz="3200" dirty="0"/>
            </a:br>
            <a:r>
              <a:rPr lang="en-US" sz="3200" dirty="0">
                <a:solidFill>
                  <a:schemeClr val="accent2"/>
                </a:solidFill>
                <a:latin typeface="Consolas" charset="0"/>
                <a:ea typeface="Consolas" charset="0"/>
                <a:cs typeface="Consolas" charset="0"/>
              </a:rPr>
              <a:t>SQ.Wing1 &lt;- </a:t>
            </a:r>
            <a:r>
              <a:rPr lang="en-US" sz="3200" dirty="0" err="1">
                <a:solidFill>
                  <a:schemeClr val="accent2"/>
                </a:solidFill>
                <a:latin typeface="Consolas" charset="0"/>
                <a:ea typeface="Consolas" charset="0"/>
                <a:cs typeface="Consolas" charset="0"/>
              </a:rPr>
              <a:t>sqrt</a:t>
            </a:r>
            <a:r>
              <a:rPr lang="en-US" sz="3200" dirty="0">
                <a:solidFill>
                  <a:schemeClr val="accent2"/>
                </a:solidFill>
                <a:latin typeface="Consolas" charset="0"/>
                <a:ea typeface="Consolas" charset="0"/>
                <a:cs typeface="Consolas" charset="0"/>
              </a:rPr>
              <a:t>(Wing1)</a:t>
            </a:r>
            <a:br>
              <a:rPr lang="en-US" sz="3200" dirty="0">
                <a:solidFill>
                  <a:schemeClr val="accent2"/>
                </a:solidFill>
                <a:latin typeface="Consolas" charset="0"/>
                <a:ea typeface="Consolas" charset="0"/>
                <a:cs typeface="Consolas" charset="0"/>
              </a:rPr>
            </a:br>
            <a:r>
              <a:rPr lang="en-US" sz="3200" dirty="0" err="1">
                <a:solidFill>
                  <a:schemeClr val="accent2"/>
                </a:solidFill>
                <a:latin typeface="Consolas" charset="0"/>
                <a:ea typeface="Consolas" charset="0"/>
                <a:cs typeface="Consolas" charset="0"/>
              </a:rPr>
              <a:t>Mean.Wing</a:t>
            </a:r>
            <a:r>
              <a:rPr lang="en-US" sz="3200" dirty="0">
                <a:solidFill>
                  <a:schemeClr val="accent2"/>
                </a:solidFill>
                <a:latin typeface="Consolas" charset="0"/>
                <a:ea typeface="Consolas" charset="0"/>
                <a:cs typeface="Consolas" charset="0"/>
              </a:rPr>
              <a:t> &lt;-</a:t>
            </a:r>
            <a:br>
              <a:rPr lang="en-US" sz="3200" dirty="0">
                <a:solidFill>
                  <a:schemeClr val="accent2"/>
                </a:solidFill>
                <a:latin typeface="Consolas" charset="0"/>
                <a:ea typeface="Consolas" charset="0"/>
                <a:cs typeface="Consolas" charset="0"/>
              </a:rPr>
            </a:br>
            <a:r>
              <a:rPr lang="en-US" sz="3200" dirty="0">
                <a:solidFill>
                  <a:schemeClr val="accent2"/>
                </a:solidFill>
                <a:latin typeface="Consolas" charset="0"/>
                <a:ea typeface="Consolas" charset="0"/>
                <a:cs typeface="Consolas" charset="0"/>
              </a:rPr>
              <a:t>   (Wing1 + Wing2 + Wing3 + Wing4 + Wing5)/5 </a:t>
            </a:r>
            <a:br>
              <a:rPr lang="en-US" sz="3200" dirty="0"/>
            </a:br>
            <a:br>
              <a:rPr lang="en-US" sz="3200" dirty="0"/>
            </a:br>
            <a:endParaRPr lang="en-US" sz="3200" dirty="0"/>
          </a:p>
          <a:p>
            <a:endParaRPr lang="en-US" sz="3200" dirty="0"/>
          </a:p>
        </p:txBody>
      </p:sp>
    </p:spTree>
    <p:extLst>
      <p:ext uri="{BB962C8B-B14F-4D97-AF65-F5344CB8AC3E}">
        <p14:creationId xmlns:p14="http://schemas.microsoft.com/office/powerpoint/2010/main" val="2854534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85800"/>
            <a:ext cx="6553200" cy="508000"/>
          </a:xfrm>
        </p:spPr>
        <p:txBody>
          <a:bodyPr>
            <a:normAutofit fontScale="90000"/>
          </a:bodyPr>
          <a:lstStyle/>
          <a:p>
            <a:pPr algn="l"/>
            <a:r>
              <a:rPr lang="en-US" dirty="0">
                <a:solidFill>
                  <a:srgbClr val="C00000"/>
                </a:solidFill>
                <a:latin typeface="Times New Roman" panose="02020603050405020304" pitchFamily="18" charset="0"/>
                <a:cs typeface="Times New Roman" panose="02020603050405020304" pitchFamily="18" charset="0"/>
              </a:rPr>
              <a:t>R: Creating variables</a:t>
            </a:r>
          </a:p>
        </p:txBody>
      </p:sp>
      <p:sp>
        <p:nvSpPr>
          <p:cNvPr id="3" name="Content Placeholder 2"/>
          <p:cNvSpPr>
            <a:spLocks noGrp="1"/>
          </p:cNvSpPr>
          <p:nvPr>
            <p:ph idx="1"/>
          </p:nvPr>
        </p:nvSpPr>
        <p:spPr>
          <a:xfrm>
            <a:off x="1176728" y="1646237"/>
            <a:ext cx="10481872" cy="4525963"/>
          </a:xfrm>
        </p:spPr>
        <p:txBody>
          <a:bodyPr/>
          <a:lstStyle/>
          <a:p>
            <a:r>
              <a:rPr lang="en-US" sz="3200" dirty="0"/>
              <a:t>It's kind of weird to store the data about Wing lengths in five separate variables.</a:t>
            </a:r>
          </a:p>
          <a:p>
            <a:r>
              <a:rPr lang="en-US" sz="3200" dirty="0"/>
              <a:t>It would be more natural to store the data in a 5-tuple or vector of length five.</a:t>
            </a:r>
          </a:p>
          <a:p>
            <a:r>
              <a:rPr lang="en-US" sz="3200" dirty="0"/>
              <a:t>We can use the c() function to combine numbers (or vectors) into a vector of data</a:t>
            </a:r>
            <a:br>
              <a:rPr lang="en-US" sz="3200" dirty="0"/>
            </a:br>
            <a:r>
              <a:rPr lang="en-US" sz="3200" dirty="0" err="1">
                <a:solidFill>
                  <a:schemeClr val="accent2"/>
                </a:solidFill>
                <a:latin typeface="Consolas" charset="0"/>
                <a:ea typeface="Consolas" charset="0"/>
                <a:cs typeface="Consolas" charset="0"/>
              </a:rPr>
              <a:t>Wingcrd</a:t>
            </a:r>
            <a:r>
              <a:rPr lang="en-US" sz="3200" dirty="0">
                <a:solidFill>
                  <a:schemeClr val="accent2"/>
                </a:solidFill>
                <a:latin typeface="Consolas" charset="0"/>
                <a:ea typeface="Consolas" charset="0"/>
                <a:cs typeface="Consolas" charset="0"/>
              </a:rPr>
              <a:t> &lt;- c(59, 55, 53.5, 55, 52.5, 57.5, 53, 55)</a:t>
            </a:r>
          </a:p>
          <a:p>
            <a:pPr algn="just"/>
            <a:endParaRPr lang="en-US" sz="2400" dirty="0"/>
          </a:p>
        </p:txBody>
      </p:sp>
    </p:spTree>
    <p:extLst>
      <p:ext uri="{BB962C8B-B14F-4D97-AF65-F5344CB8AC3E}">
        <p14:creationId xmlns:p14="http://schemas.microsoft.com/office/powerpoint/2010/main" val="413740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b="1" dirty="0">
                <a:solidFill>
                  <a:srgbClr val="C00000"/>
                </a:solidFill>
              </a:rPr>
              <a:t>R: Creating variables</a:t>
            </a:r>
          </a:p>
        </p:txBody>
      </p:sp>
      <p:sp>
        <p:nvSpPr>
          <p:cNvPr id="3" name="Content Placeholder 2"/>
          <p:cNvSpPr>
            <a:spLocks noGrp="1"/>
          </p:cNvSpPr>
          <p:nvPr>
            <p:ph idx="1"/>
          </p:nvPr>
        </p:nvSpPr>
        <p:spPr>
          <a:xfrm>
            <a:off x="1066800" y="1524000"/>
            <a:ext cx="8229600" cy="4525963"/>
          </a:xfrm>
        </p:spPr>
        <p:txBody>
          <a:bodyPr/>
          <a:lstStyle/>
          <a:p>
            <a:r>
              <a:rPr lang="en-US" sz="2400" dirty="0"/>
              <a:t>We can access values in the vector by indexing with brackets.</a:t>
            </a:r>
            <a:br>
              <a:rPr lang="en-US" sz="2400" dirty="0"/>
            </a:br>
            <a:r>
              <a:rPr lang="en-US" sz="2400" dirty="0" err="1">
                <a:solidFill>
                  <a:schemeClr val="accent2"/>
                </a:solidFill>
                <a:latin typeface="Consolas" charset="0"/>
                <a:ea typeface="Consolas" charset="0"/>
                <a:cs typeface="Consolas" charset="0"/>
              </a:rPr>
              <a:t>Wingcrd</a:t>
            </a:r>
            <a:r>
              <a:rPr lang="en-US" sz="2400" dirty="0">
                <a:solidFill>
                  <a:schemeClr val="accent2"/>
                </a:solidFill>
                <a:latin typeface="Consolas" charset="0"/>
                <a:ea typeface="Consolas" charset="0"/>
                <a:cs typeface="Consolas" charset="0"/>
              </a:rPr>
              <a:t>[1]</a:t>
            </a:r>
            <a:br>
              <a:rPr lang="en-US" sz="2400" dirty="0">
                <a:latin typeface="Consolas" charset="0"/>
                <a:ea typeface="Consolas" charset="0"/>
                <a:cs typeface="Consolas" charset="0"/>
              </a:rPr>
            </a:br>
            <a:r>
              <a:rPr lang="en-US" sz="2400" dirty="0">
                <a:latin typeface="Consolas" charset="0"/>
                <a:ea typeface="Consolas" charset="0"/>
                <a:cs typeface="Consolas" charset="0"/>
              </a:rPr>
              <a:t> [1] 59 </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Wingcrd</a:t>
            </a:r>
            <a:r>
              <a:rPr lang="en-US" sz="2400" dirty="0">
                <a:solidFill>
                  <a:schemeClr val="accent2"/>
                </a:solidFill>
                <a:latin typeface="Consolas" charset="0"/>
                <a:ea typeface="Consolas" charset="0"/>
                <a:cs typeface="Consolas" charset="0"/>
              </a:rPr>
              <a:t>[3]</a:t>
            </a:r>
            <a:br>
              <a:rPr lang="en-US" sz="2400" dirty="0">
                <a:latin typeface="Consolas" charset="0"/>
                <a:ea typeface="Consolas" charset="0"/>
                <a:cs typeface="Consolas" charset="0"/>
              </a:rPr>
            </a:br>
            <a:r>
              <a:rPr lang="en-US" sz="2400" dirty="0">
                <a:latin typeface="Consolas" charset="0"/>
                <a:ea typeface="Consolas" charset="0"/>
                <a:cs typeface="Consolas" charset="0"/>
              </a:rPr>
              <a:t> [1] 53.5 </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Wingcrd</a:t>
            </a:r>
            <a:r>
              <a:rPr lang="en-US" sz="2400" dirty="0">
                <a:solidFill>
                  <a:schemeClr val="accent2"/>
                </a:solidFill>
                <a:latin typeface="Consolas" charset="0"/>
                <a:ea typeface="Consolas" charset="0"/>
                <a:cs typeface="Consolas" charset="0"/>
              </a:rPr>
              <a:t>[1:3]</a:t>
            </a:r>
            <a:br>
              <a:rPr lang="en-US" sz="2400" dirty="0">
                <a:latin typeface="Consolas" charset="0"/>
                <a:ea typeface="Consolas" charset="0"/>
                <a:cs typeface="Consolas" charset="0"/>
              </a:rPr>
            </a:br>
            <a:r>
              <a:rPr lang="en-US" sz="2400" dirty="0">
                <a:latin typeface="Consolas" charset="0"/>
                <a:ea typeface="Consolas" charset="0"/>
                <a:cs typeface="Consolas" charset="0"/>
              </a:rPr>
              <a:t> [1] 59.0 55.0 53.5 </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Wingcrd</a:t>
            </a:r>
            <a:r>
              <a:rPr lang="en-US" sz="2400" dirty="0">
                <a:solidFill>
                  <a:schemeClr val="accent2"/>
                </a:solidFill>
                <a:latin typeface="Consolas" charset="0"/>
                <a:ea typeface="Consolas" charset="0"/>
                <a:cs typeface="Consolas" charset="0"/>
              </a:rPr>
              <a:t>[-2]</a:t>
            </a:r>
            <a:br>
              <a:rPr lang="en-US" sz="2400" dirty="0">
                <a:solidFill>
                  <a:schemeClr val="accent2"/>
                </a:solidFill>
                <a:latin typeface="Consolas" charset="0"/>
                <a:ea typeface="Consolas" charset="0"/>
                <a:cs typeface="Consolas" charset="0"/>
              </a:rPr>
            </a:br>
            <a:r>
              <a:rPr lang="en-US" sz="2400" dirty="0">
                <a:latin typeface="Consolas" charset="0"/>
                <a:ea typeface="Consolas" charset="0"/>
                <a:cs typeface="Consolas" charset="0"/>
              </a:rPr>
              <a:t> [1] 59.0 53.5 55.0 52.5 57.5 53.0 55.0 </a:t>
            </a:r>
            <a:br>
              <a:rPr lang="en-US" sz="2400" dirty="0">
                <a:latin typeface="Consolas" charset="0"/>
                <a:ea typeface="Consolas" charset="0"/>
                <a:cs typeface="Consolas" charset="0"/>
              </a:rPr>
            </a:br>
            <a:r>
              <a:rPr lang="en-US" sz="2400" dirty="0">
                <a:solidFill>
                  <a:schemeClr val="accent2"/>
                </a:solidFill>
                <a:latin typeface="Consolas" charset="0"/>
                <a:ea typeface="Consolas" charset="0"/>
                <a:cs typeface="Consolas" charset="0"/>
              </a:rPr>
              <a:t>sum(</a:t>
            </a:r>
            <a:r>
              <a:rPr lang="en-US" sz="2400" dirty="0" err="1">
                <a:solidFill>
                  <a:schemeClr val="accent2"/>
                </a:solidFill>
                <a:latin typeface="Consolas" charset="0"/>
                <a:ea typeface="Consolas" charset="0"/>
                <a:cs typeface="Consolas" charset="0"/>
              </a:rPr>
              <a:t>Wingcrd</a:t>
            </a:r>
            <a:r>
              <a:rPr lang="en-US" sz="2400" dirty="0">
                <a:solidFill>
                  <a:schemeClr val="accent2"/>
                </a:solidFill>
                <a:latin typeface="Consolas" charset="0"/>
                <a:ea typeface="Consolas" charset="0"/>
                <a:cs typeface="Consolas" charset="0"/>
              </a:rPr>
              <a:t>)</a:t>
            </a:r>
            <a:br>
              <a:rPr lang="en-US" sz="2400" dirty="0">
                <a:latin typeface="Consolas" charset="0"/>
                <a:ea typeface="Consolas" charset="0"/>
                <a:cs typeface="Consolas" charset="0"/>
              </a:rPr>
            </a:br>
            <a:r>
              <a:rPr lang="en-US" sz="2400" dirty="0">
                <a:latin typeface="Consolas" charset="0"/>
                <a:ea typeface="Consolas" charset="0"/>
                <a:cs typeface="Consolas" charset="0"/>
              </a:rPr>
              <a:t> [1] 440.5 </a:t>
            </a:r>
            <a:br>
              <a:rPr lang="en-US" sz="2400" dirty="0">
                <a:latin typeface="Consolas" charset="0"/>
                <a:ea typeface="Consolas" charset="0"/>
                <a:cs typeface="Consolas" charset="0"/>
              </a:rPr>
            </a:br>
            <a:br>
              <a:rPr lang="en-US" sz="2400" dirty="0"/>
            </a:br>
            <a:endParaRPr lang="en-US" sz="2400" dirty="0"/>
          </a:p>
          <a:p>
            <a:endParaRPr lang="en-US" sz="2400" dirty="0"/>
          </a:p>
        </p:txBody>
      </p:sp>
    </p:spTree>
    <p:extLst>
      <p:ext uri="{BB962C8B-B14F-4D97-AF65-F5344CB8AC3E}">
        <p14:creationId xmlns:p14="http://schemas.microsoft.com/office/powerpoint/2010/main" val="9340555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b="1" dirty="0">
                <a:solidFill>
                  <a:srgbClr val="C00000"/>
                </a:solidFill>
              </a:rPr>
              <a:t>R: Creating variables</a:t>
            </a:r>
          </a:p>
        </p:txBody>
      </p:sp>
      <p:sp>
        <p:nvSpPr>
          <p:cNvPr id="3" name="Content Placeholder 2"/>
          <p:cNvSpPr>
            <a:spLocks noGrp="1"/>
          </p:cNvSpPr>
          <p:nvPr>
            <p:ph idx="1"/>
          </p:nvPr>
        </p:nvSpPr>
        <p:spPr>
          <a:xfrm>
            <a:off x="1219200" y="1690690"/>
            <a:ext cx="8229600" cy="4525963"/>
          </a:xfrm>
        </p:spPr>
        <p:txBody>
          <a:bodyPr/>
          <a:lstStyle/>
          <a:p>
            <a:r>
              <a:rPr lang="en-US" sz="2400" dirty="0"/>
              <a:t>We finish off the other columns</a:t>
            </a:r>
            <a:br>
              <a:rPr lang="en-US" sz="2400" dirty="0"/>
            </a:br>
            <a:br>
              <a:rPr lang="en-US" sz="2400" dirty="0"/>
            </a:br>
            <a:r>
              <a:rPr lang="en-US" sz="2400" dirty="0">
                <a:solidFill>
                  <a:schemeClr val="accent2"/>
                </a:solidFill>
                <a:latin typeface="Consolas" charset="0"/>
                <a:ea typeface="Consolas" charset="0"/>
                <a:cs typeface="Consolas" charset="0"/>
              </a:rPr>
              <a:t>Tarsus &lt;- c(22.3, 19.7, 20.8, 20.3, 20.8, 21.5, 20.6, 21.5)</a:t>
            </a:r>
            <a:br>
              <a:rPr lang="en-US" sz="2400" dirty="0">
                <a:solidFill>
                  <a:schemeClr val="accent2"/>
                </a:solidFill>
                <a:latin typeface="Consolas" charset="0"/>
                <a:ea typeface="Consolas" charset="0"/>
                <a:cs typeface="Consolas" charset="0"/>
              </a:rPr>
            </a:br>
            <a:br>
              <a:rPr lang="en-US" sz="2400" dirty="0">
                <a:solidFill>
                  <a:schemeClr val="accent2"/>
                </a:solidFill>
                <a:latin typeface="Consolas" charset="0"/>
                <a:ea typeface="Consolas" charset="0"/>
                <a:cs typeface="Consolas" charset="0"/>
              </a:rPr>
            </a:br>
            <a:r>
              <a:rPr lang="en-US" sz="2400" dirty="0">
                <a:solidFill>
                  <a:schemeClr val="accent2"/>
                </a:solidFill>
                <a:latin typeface="Consolas" charset="0"/>
                <a:ea typeface="Consolas" charset="0"/>
                <a:cs typeface="Consolas" charset="0"/>
              </a:rPr>
              <a:t>Head &lt;- c(31.2, 30.4, 30.6, 30.3, 30.3, 30.8, 32.5, NA)</a:t>
            </a:r>
            <a:br>
              <a:rPr lang="en-US" sz="2400" dirty="0">
                <a:solidFill>
                  <a:schemeClr val="accent2"/>
                </a:solidFill>
                <a:latin typeface="Consolas" charset="0"/>
                <a:ea typeface="Consolas" charset="0"/>
                <a:cs typeface="Consolas" charset="0"/>
              </a:rPr>
            </a:br>
            <a:br>
              <a:rPr lang="en-US" sz="2400" dirty="0">
                <a:solidFill>
                  <a:schemeClr val="accent2"/>
                </a:solidFill>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Wt</a:t>
            </a:r>
            <a:r>
              <a:rPr lang="en-US" sz="2400" dirty="0">
                <a:solidFill>
                  <a:schemeClr val="accent2"/>
                </a:solidFill>
                <a:latin typeface="Consolas" charset="0"/>
                <a:ea typeface="Consolas" charset="0"/>
                <a:cs typeface="Consolas" charset="0"/>
              </a:rPr>
              <a:t> &lt;- c(9.5, 13.8, 14.8, 15.2, 15.5, 15.6, 15.6, 15.7) </a:t>
            </a:r>
            <a:endParaRPr lang="en-US" sz="2400" dirty="0"/>
          </a:p>
          <a:p>
            <a:pPr marL="0" indent="0">
              <a:buNone/>
            </a:pPr>
            <a:endParaRPr lang="en-US" sz="2400" dirty="0"/>
          </a:p>
        </p:txBody>
      </p:sp>
    </p:spTree>
    <p:extLst>
      <p:ext uri="{BB962C8B-B14F-4D97-AF65-F5344CB8AC3E}">
        <p14:creationId xmlns:p14="http://schemas.microsoft.com/office/powerpoint/2010/main" val="51797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495803" y="2970230"/>
            <a:ext cx="2108269" cy="1015663"/>
          </a:xfrm>
          <a:prstGeom prst="rect">
            <a:avLst/>
          </a:prstGeom>
          <a:noFill/>
        </p:spPr>
        <p:txBody>
          <a:bodyPr wrap="none" rtlCol="0">
            <a:spAutoFit/>
          </a:bodyPr>
          <a:lstStyle/>
          <a:p>
            <a:r>
              <a:rPr lang="en-US" sz="6000" b="1" cap="all" dirty="0">
                <a:solidFill>
                  <a:srgbClr val="FF0000"/>
                </a:solidFill>
                <a:latin typeface="Times New Roman" panose="02020603050405020304" pitchFamily="18" charset="0"/>
                <a:cs typeface="Times New Roman" panose="02020603050405020304" pitchFamily="18" charset="0"/>
              </a:rPr>
              <a:t>Why</a:t>
            </a:r>
          </a:p>
        </p:txBody>
      </p:sp>
      <p:sp>
        <p:nvSpPr>
          <p:cNvPr id="5" name="TextBox 4"/>
          <p:cNvSpPr txBox="1"/>
          <p:nvPr/>
        </p:nvSpPr>
        <p:spPr>
          <a:xfrm>
            <a:off x="6595325" y="2828838"/>
            <a:ext cx="1492716" cy="1200329"/>
          </a:xfrm>
          <a:prstGeom prst="rect">
            <a:avLst/>
          </a:prstGeom>
          <a:noFill/>
        </p:spPr>
        <p:txBody>
          <a:bodyPr wrap="none" rtlCol="0">
            <a:spAutoFit/>
          </a:bodyPr>
          <a:lstStyle/>
          <a:p>
            <a:r>
              <a:rPr lang="en-US" sz="7200" b="1" i="1" dirty="0">
                <a:latin typeface="Times New Roman" panose="02020603050405020304" pitchFamily="18" charset="0"/>
                <a:cs typeface="Times New Roman" panose="02020603050405020304" pitchFamily="18" charset="0"/>
              </a:rPr>
              <a:t>R </a:t>
            </a:r>
            <a:r>
              <a:rPr lang="en-US" sz="72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572092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b="1" dirty="0">
                <a:solidFill>
                  <a:srgbClr val="C00000"/>
                </a:solidFill>
              </a:rPr>
              <a:t>R: Creating variables</a:t>
            </a:r>
          </a:p>
        </p:txBody>
      </p:sp>
      <p:sp>
        <p:nvSpPr>
          <p:cNvPr id="3" name="Content Placeholder 2"/>
          <p:cNvSpPr>
            <a:spLocks noGrp="1"/>
          </p:cNvSpPr>
          <p:nvPr>
            <p:ph idx="1"/>
          </p:nvPr>
        </p:nvSpPr>
        <p:spPr>
          <a:xfrm>
            <a:off x="1676400" y="1447800"/>
            <a:ext cx="8229600" cy="4525963"/>
          </a:xfrm>
        </p:spPr>
        <p:txBody>
          <a:bodyPr/>
          <a:lstStyle/>
          <a:p>
            <a:r>
              <a:rPr lang="en-US" sz="2400" dirty="0"/>
              <a:t>Note the missing value in Head cascades through other calculations</a:t>
            </a:r>
            <a:br>
              <a:rPr lang="en-US" sz="2400" dirty="0"/>
            </a:br>
            <a:r>
              <a:rPr lang="en-US" sz="2400" dirty="0">
                <a:solidFill>
                  <a:schemeClr val="accent2"/>
                </a:solidFill>
                <a:latin typeface="Consolas" charset="0"/>
                <a:ea typeface="Consolas" charset="0"/>
                <a:cs typeface="Consolas" charset="0"/>
              </a:rPr>
              <a:t>sum(Head)</a:t>
            </a:r>
            <a:br>
              <a:rPr lang="en-US" sz="2400" dirty="0">
                <a:latin typeface="Consolas" charset="0"/>
                <a:ea typeface="Consolas" charset="0"/>
                <a:cs typeface="Consolas" charset="0"/>
              </a:rPr>
            </a:br>
            <a:r>
              <a:rPr lang="en-US" sz="2400" dirty="0">
                <a:latin typeface="Consolas" charset="0"/>
                <a:ea typeface="Consolas" charset="0"/>
                <a:cs typeface="Consolas" charset="0"/>
              </a:rPr>
              <a:t>[1] NA</a:t>
            </a:r>
            <a:br>
              <a:rPr lang="en-US" sz="2400" dirty="0">
                <a:latin typeface="Consolas" charset="0"/>
                <a:ea typeface="Consolas" charset="0"/>
                <a:cs typeface="Consolas" charset="0"/>
              </a:rPr>
            </a:br>
            <a:endParaRPr lang="en-US" sz="2400" dirty="0">
              <a:latin typeface="Consolas" charset="0"/>
              <a:ea typeface="Consolas" charset="0"/>
              <a:cs typeface="Consolas" charset="0"/>
            </a:endParaRPr>
          </a:p>
          <a:p>
            <a:r>
              <a:rPr lang="en-US" sz="2400" dirty="0"/>
              <a:t>We can work around this if we want to</a:t>
            </a:r>
            <a:br>
              <a:rPr lang="en-US" sz="2400" dirty="0"/>
            </a:br>
            <a:r>
              <a:rPr lang="en-US" sz="2400" dirty="0">
                <a:solidFill>
                  <a:schemeClr val="accent2"/>
                </a:solidFill>
                <a:latin typeface="Consolas" charset="0"/>
                <a:ea typeface="Consolas" charset="0"/>
                <a:cs typeface="Consolas" charset="0"/>
              </a:rPr>
              <a:t>sum(Head, </a:t>
            </a:r>
            <a:r>
              <a:rPr lang="en-US" sz="2400" dirty="0" err="1">
                <a:solidFill>
                  <a:schemeClr val="accent2"/>
                </a:solidFill>
                <a:latin typeface="Consolas" charset="0"/>
                <a:ea typeface="Consolas" charset="0"/>
                <a:cs typeface="Consolas" charset="0"/>
              </a:rPr>
              <a:t>na.rm</a:t>
            </a:r>
            <a:r>
              <a:rPr lang="en-US" sz="2400" dirty="0">
                <a:solidFill>
                  <a:schemeClr val="accent2"/>
                </a:solidFill>
                <a:latin typeface="Consolas" charset="0"/>
                <a:ea typeface="Consolas" charset="0"/>
                <a:cs typeface="Consolas" charset="0"/>
              </a:rPr>
              <a:t> = TRUE)</a:t>
            </a:r>
            <a:br>
              <a:rPr lang="en-US" sz="2400" dirty="0">
                <a:solidFill>
                  <a:schemeClr val="accent2"/>
                </a:solidFill>
                <a:latin typeface="Consolas" charset="0"/>
                <a:ea typeface="Consolas" charset="0"/>
                <a:cs typeface="Consolas" charset="0"/>
              </a:rPr>
            </a:br>
            <a:r>
              <a:rPr lang="en-US" sz="2400" dirty="0">
                <a:latin typeface="Consolas" charset="0"/>
                <a:ea typeface="Consolas" charset="0"/>
                <a:cs typeface="Consolas" charset="0"/>
              </a:rPr>
              <a:t>[1] 216.1</a:t>
            </a:r>
          </a:p>
        </p:txBody>
      </p:sp>
    </p:spTree>
    <p:extLst>
      <p:ext uri="{BB962C8B-B14F-4D97-AF65-F5344CB8AC3E}">
        <p14:creationId xmlns:p14="http://schemas.microsoft.com/office/powerpoint/2010/main" val="14311055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Creating variables</a:t>
            </a:r>
            <a:endParaRPr lang="en-US" dirty="0"/>
          </a:p>
        </p:txBody>
      </p:sp>
      <p:sp>
        <p:nvSpPr>
          <p:cNvPr id="3" name="Content Placeholder 2"/>
          <p:cNvSpPr>
            <a:spLocks noGrp="1"/>
          </p:cNvSpPr>
          <p:nvPr>
            <p:ph idx="1"/>
          </p:nvPr>
        </p:nvSpPr>
        <p:spPr>
          <a:xfrm>
            <a:off x="855688" y="685800"/>
            <a:ext cx="10498111" cy="5562600"/>
          </a:xfrm>
        </p:spPr>
        <p:txBody>
          <a:bodyPr>
            <a:normAutofit/>
          </a:bodyPr>
          <a:lstStyle/>
          <a:p>
            <a:r>
              <a:rPr lang="en-US" dirty="0"/>
              <a:t>To assemble the data together we can bind our vectors </a:t>
            </a:r>
            <a:r>
              <a:rPr lang="en-US" dirty="0" err="1"/>
              <a:t>coulmn</a:t>
            </a:r>
            <a:r>
              <a:rPr lang="en-US" dirty="0"/>
              <a:t>-wise with </a:t>
            </a:r>
            <a:r>
              <a:rPr lang="en-US" dirty="0" err="1"/>
              <a:t>cbind</a:t>
            </a:r>
            <a:r>
              <a:rPr lang="en-US" dirty="0"/>
              <a:t>()</a:t>
            </a:r>
            <a:br>
              <a:rPr lang="en-US" dirty="0"/>
            </a:br>
            <a:r>
              <a:rPr lang="en-US" dirty="0" err="1">
                <a:solidFill>
                  <a:schemeClr val="accent2"/>
                </a:solidFill>
                <a:latin typeface="Consolas" charset="0"/>
                <a:ea typeface="Consolas" charset="0"/>
                <a:cs typeface="Consolas" charset="0"/>
              </a:rPr>
              <a:t>BirdData</a:t>
            </a:r>
            <a:r>
              <a:rPr lang="en-US" dirty="0">
                <a:solidFill>
                  <a:schemeClr val="accent2"/>
                </a:solidFill>
                <a:latin typeface="Consolas" charset="0"/>
                <a:ea typeface="Consolas" charset="0"/>
                <a:cs typeface="Consolas" charset="0"/>
              </a:rPr>
              <a:t> &lt;- </a:t>
            </a:r>
            <a:r>
              <a:rPr lang="en-US" dirty="0" err="1">
                <a:solidFill>
                  <a:schemeClr val="accent2"/>
                </a:solidFill>
                <a:latin typeface="Consolas" charset="0"/>
                <a:ea typeface="Consolas" charset="0"/>
                <a:cs typeface="Consolas" charset="0"/>
              </a:rPr>
              <a:t>cbind</a:t>
            </a:r>
            <a:r>
              <a:rPr lang="en-US" dirty="0">
                <a:solidFill>
                  <a:schemeClr val="accent2"/>
                </a:solidFill>
                <a:latin typeface="Consolas" charset="0"/>
                <a:ea typeface="Consolas" charset="0"/>
                <a:cs typeface="Consolas" charset="0"/>
              </a:rPr>
              <a:t>(</a:t>
            </a:r>
            <a:r>
              <a:rPr lang="en-US" dirty="0" err="1">
                <a:solidFill>
                  <a:schemeClr val="accent2"/>
                </a:solidFill>
                <a:latin typeface="Consolas" charset="0"/>
                <a:ea typeface="Consolas" charset="0"/>
                <a:cs typeface="Consolas" charset="0"/>
              </a:rPr>
              <a:t>Wingcrd</a:t>
            </a:r>
            <a:r>
              <a:rPr lang="en-US" dirty="0">
                <a:solidFill>
                  <a:schemeClr val="accent2"/>
                </a:solidFill>
                <a:latin typeface="Consolas" charset="0"/>
                <a:ea typeface="Consolas" charset="0"/>
                <a:cs typeface="Consolas" charset="0"/>
              </a:rPr>
              <a:t>, Tarsus, Head, </a:t>
            </a:r>
            <a:r>
              <a:rPr lang="en-US" dirty="0" err="1">
                <a:solidFill>
                  <a:schemeClr val="accent2"/>
                </a:solidFill>
                <a:latin typeface="Consolas" charset="0"/>
                <a:ea typeface="Consolas" charset="0"/>
                <a:cs typeface="Consolas" charset="0"/>
              </a:rPr>
              <a:t>Wt</a:t>
            </a:r>
            <a:r>
              <a:rPr lang="en-US" dirty="0">
                <a:solidFill>
                  <a:schemeClr val="accent2"/>
                </a:solidFill>
                <a:latin typeface="Consolas" charset="0"/>
                <a:ea typeface="Consolas" charset="0"/>
                <a:cs typeface="Consolas" charset="0"/>
              </a:rPr>
              <a:t>)</a:t>
            </a:r>
            <a:br>
              <a:rPr lang="en-US" dirty="0">
                <a:solidFill>
                  <a:schemeClr val="accent2"/>
                </a:solidFill>
                <a:latin typeface="Consolas" charset="0"/>
                <a:ea typeface="Consolas" charset="0"/>
                <a:cs typeface="Consolas" charset="0"/>
              </a:rPr>
            </a:br>
            <a:r>
              <a:rPr lang="en-US" dirty="0" err="1">
                <a:solidFill>
                  <a:schemeClr val="accent2"/>
                </a:solidFill>
                <a:latin typeface="Consolas" charset="0"/>
                <a:ea typeface="Consolas" charset="0"/>
                <a:cs typeface="Consolas" charset="0"/>
              </a:rPr>
              <a:t>BirdData</a:t>
            </a:r>
            <a:br>
              <a:rPr lang="en-US" dirty="0">
                <a:latin typeface="Consolas" charset="0"/>
                <a:ea typeface="Consolas" charset="0"/>
                <a:cs typeface="Consolas" charset="0"/>
              </a:rPr>
            </a:br>
            <a:r>
              <a:rPr lang="en-US" dirty="0">
                <a:latin typeface="Consolas" charset="0"/>
                <a:ea typeface="Consolas" charset="0"/>
                <a:cs typeface="Consolas" charset="0"/>
              </a:rPr>
              <a:t>     </a:t>
            </a:r>
            <a:r>
              <a:rPr lang="en-US" dirty="0" err="1">
                <a:latin typeface="Consolas" charset="0"/>
                <a:ea typeface="Consolas" charset="0"/>
                <a:cs typeface="Consolas" charset="0"/>
              </a:rPr>
              <a:t>Wingcrd</a:t>
            </a:r>
            <a:r>
              <a:rPr lang="en-US" dirty="0">
                <a:latin typeface="Consolas" charset="0"/>
                <a:ea typeface="Consolas" charset="0"/>
                <a:cs typeface="Consolas" charset="0"/>
              </a:rPr>
              <a:t> Tarsus Head   </a:t>
            </a:r>
            <a:r>
              <a:rPr lang="en-US" dirty="0" err="1">
                <a:latin typeface="Consolas" charset="0"/>
                <a:ea typeface="Consolas" charset="0"/>
                <a:cs typeface="Consolas" charset="0"/>
              </a:rPr>
              <a:t>Wt</a:t>
            </a:r>
            <a:br>
              <a:rPr lang="en-US" dirty="0">
                <a:latin typeface="Consolas" charset="0"/>
                <a:ea typeface="Consolas" charset="0"/>
                <a:cs typeface="Consolas" charset="0"/>
              </a:rPr>
            </a:br>
            <a:r>
              <a:rPr lang="en-US" dirty="0">
                <a:latin typeface="Consolas" charset="0"/>
                <a:ea typeface="Consolas" charset="0"/>
                <a:cs typeface="Consolas" charset="0"/>
              </a:rPr>
              <a:t>[1,]    59.0   22.3 31.2  9.5</a:t>
            </a:r>
            <a:br>
              <a:rPr lang="en-US" dirty="0">
                <a:latin typeface="Consolas" charset="0"/>
                <a:ea typeface="Consolas" charset="0"/>
                <a:cs typeface="Consolas" charset="0"/>
              </a:rPr>
            </a:br>
            <a:r>
              <a:rPr lang="en-US" dirty="0">
                <a:latin typeface="Consolas" charset="0"/>
                <a:ea typeface="Consolas" charset="0"/>
                <a:cs typeface="Consolas" charset="0"/>
              </a:rPr>
              <a:t>[2,]    55.0   19.7 30.4 13.8</a:t>
            </a:r>
            <a:br>
              <a:rPr lang="en-US" dirty="0">
                <a:latin typeface="Consolas" charset="0"/>
                <a:ea typeface="Consolas" charset="0"/>
                <a:cs typeface="Consolas" charset="0"/>
              </a:rPr>
            </a:br>
            <a:r>
              <a:rPr lang="en-US" dirty="0">
                <a:latin typeface="Consolas" charset="0"/>
                <a:ea typeface="Consolas" charset="0"/>
                <a:cs typeface="Consolas" charset="0"/>
              </a:rPr>
              <a:t>[3,]    53.5   20.8 30.6 14.8</a:t>
            </a:r>
            <a:br>
              <a:rPr lang="en-US" dirty="0">
                <a:latin typeface="Consolas" charset="0"/>
                <a:ea typeface="Consolas" charset="0"/>
                <a:cs typeface="Consolas" charset="0"/>
              </a:rPr>
            </a:br>
            <a:r>
              <a:rPr lang="en-US" dirty="0">
                <a:latin typeface="Consolas" charset="0"/>
                <a:ea typeface="Consolas" charset="0"/>
                <a:cs typeface="Consolas" charset="0"/>
              </a:rPr>
              <a:t>[4,]    55.0   20.3 30.3 15.2</a:t>
            </a:r>
            <a:br>
              <a:rPr lang="en-US" dirty="0">
                <a:latin typeface="Consolas" charset="0"/>
                <a:ea typeface="Consolas" charset="0"/>
                <a:cs typeface="Consolas" charset="0"/>
              </a:rPr>
            </a:br>
            <a:r>
              <a:rPr lang="en-US" dirty="0">
                <a:latin typeface="Consolas" charset="0"/>
                <a:ea typeface="Consolas" charset="0"/>
                <a:cs typeface="Consolas" charset="0"/>
              </a:rPr>
              <a:t>[5,]    52.5   20.8 30.3 15.5</a:t>
            </a:r>
            <a:br>
              <a:rPr lang="en-US" dirty="0">
                <a:latin typeface="Consolas" charset="0"/>
                <a:ea typeface="Consolas" charset="0"/>
                <a:cs typeface="Consolas" charset="0"/>
              </a:rPr>
            </a:br>
            <a:r>
              <a:rPr lang="en-US" dirty="0">
                <a:latin typeface="Consolas" charset="0"/>
                <a:ea typeface="Consolas" charset="0"/>
                <a:cs typeface="Consolas" charset="0"/>
              </a:rPr>
              <a:t>[6,]    57.5   21.5 30.8 15.6</a:t>
            </a:r>
            <a:br>
              <a:rPr lang="en-US" dirty="0">
                <a:latin typeface="Consolas" charset="0"/>
                <a:ea typeface="Consolas" charset="0"/>
                <a:cs typeface="Consolas" charset="0"/>
              </a:rPr>
            </a:br>
            <a:r>
              <a:rPr lang="en-US" dirty="0">
                <a:latin typeface="Consolas" charset="0"/>
                <a:ea typeface="Consolas" charset="0"/>
                <a:cs typeface="Consolas" charset="0"/>
              </a:rPr>
              <a:t>[7,]    53.0   20.6 32.5 15.6</a:t>
            </a:r>
            <a:br>
              <a:rPr lang="en-US" dirty="0">
                <a:latin typeface="Consolas" charset="0"/>
                <a:ea typeface="Consolas" charset="0"/>
                <a:cs typeface="Consolas" charset="0"/>
              </a:rPr>
            </a:br>
            <a:r>
              <a:rPr lang="en-US" dirty="0">
                <a:latin typeface="Consolas" charset="0"/>
                <a:ea typeface="Consolas" charset="0"/>
                <a:cs typeface="Consolas" charset="0"/>
              </a:rPr>
              <a:t>[8,]    55.0   21.5   NA 15.7 </a:t>
            </a:r>
            <a:br>
              <a:rPr lang="en-US" dirty="0">
                <a:latin typeface="Consolas" charset="0"/>
                <a:ea typeface="Consolas" charset="0"/>
                <a:cs typeface="Consolas" charset="0"/>
              </a:rPr>
            </a:br>
            <a:endParaRPr lang="en-US" dirty="0">
              <a:latin typeface="Consolas" charset="0"/>
              <a:ea typeface="Consolas" charset="0"/>
              <a:cs typeface="Consolas" charset="0"/>
            </a:endParaRPr>
          </a:p>
        </p:txBody>
      </p:sp>
    </p:spTree>
    <p:extLst>
      <p:ext uri="{BB962C8B-B14F-4D97-AF65-F5344CB8AC3E}">
        <p14:creationId xmlns:p14="http://schemas.microsoft.com/office/powerpoint/2010/main" val="11101769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b="1" dirty="0">
                <a:solidFill>
                  <a:srgbClr val="C00000"/>
                </a:solidFill>
              </a:rPr>
              <a:t>R: Creating variables</a:t>
            </a:r>
          </a:p>
        </p:txBody>
      </p:sp>
      <p:sp>
        <p:nvSpPr>
          <p:cNvPr id="3" name="Content Placeholder 2"/>
          <p:cNvSpPr>
            <a:spLocks noGrp="1"/>
          </p:cNvSpPr>
          <p:nvPr>
            <p:ph idx="1"/>
          </p:nvPr>
        </p:nvSpPr>
        <p:spPr>
          <a:xfrm>
            <a:off x="1371600" y="1524000"/>
            <a:ext cx="10287000" cy="4525963"/>
          </a:xfrm>
        </p:spPr>
        <p:txBody>
          <a:bodyPr>
            <a:normAutofit/>
          </a:bodyPr>
          <a:lstStyle/>
          <a:p>
            <a:r>
              <a:rPr lang="en-US" sz="2400" dirty="0">
                <a:ea typeface="Consolas" charset="0"/>
                <a:cs typeface="Consolas" charset="0"/>
              </a:rPr>
              <a:t>We can pick out values by specifying rows and columns</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BirdData</a:t>
            </a:r>
            <a:r>
              <a:rPr lang="en-US" sz="2400" dirty="0">
                <a:solidFill>
                  <a:schemeClr val="accent2"/>
                </a:solidFill>
                <a:latin typeface="Consolas" charset="0"/>
                <a:ea typeface="Consolas" charset="0"/>
                <a:cs typeface="Consolas" charset="0"/>
              </a:rPr>
              <a:t>[1, 2]</a:t>
            </a:r>
            <a:br>
              <a:rPr lang="en-US" sz="2400" dirty="0">
                <a:latin typeface="Consolas" charset="0"/>
                <a:ea typeface="Consolas" charset="0"/>
                <a:cs typeface="Consolas" charset="0"/>
              </a:rPr>
            </a:br>
            <a:r>
              <a:rPr lang="es-ES_tradnl" sz="2400" dirty="0">
                <a:latin typeface="Consolas" charset="0"/>
                <a:ea typeface="Consolas" charset="0"/>
                <a:cs typeface="Consolas" charset="0"/>
              </a:rPr>
              <a:t> </a:t>
            </a:r>
            <a:r>
              <a:rPr lang="es-ES_tradnl" sz="2400" dirty="0" err="1">
                <a:latin typeface="Consolas" charset="0"/>
                <a:ea typeface="Consolas" charset="0"/>
                <a:cs typeface="Consolas" charset="0"/>
              </a:rPr>
              <a:t>Tarsus</a:t>
            </a:r>
            <a:r>
              <a:rPr lang="es-ES_tradnl" sz="2400" dirty="0">
                <a:latin typeface="Consolas" charset="0"/>
                <a:ea typeface="Consolas" charset="0"/>
                <a:cs typeface="Consolas" charset="0"/>
              </a:rPr>
              <a:t> </a:t>
            </a:r>
            <a:br>
              <a:rPr lang="es-ES_tradnl" sz="2400" dirty="0">
                <a:latin typeface="Consolas" charset="0"/>
                <a:ea typeface="Consolas" charset="0"/>
                <a:cs typeface="Consolas" charset="0"/>
              </a:rPr>
            </a:br>
            <a:r>
              <a:rPr lang="es-ES_tradnl" sz="2400" dirty="0">
                <a:latin typeface="Consolas" charset="0"/>
                <a:ea typeface="Consolas" charset="0"/>
                <a:cs typeface="Consolas" charset="0"/>
              </a:rPr>
              <a:t>  22.3 </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BirdData</a:t>
            </a:r>
            <a:r>
              <a:rPr lang="en-US" sz="2400" dirty="0">
                <a:solidFill>
                  <a:schemeClr val="accent2"/>
                </a:solidFill>
                <a:latin typeface="Consolas" charset="0"/>
                <a:ea typeface="Consolas" charset="0"/>
                <a:cs typeface="Consolas" charset="0"/>
              </a:rPr>
              <a:t>[1, 2:4]</a:t>
            </a:r>
            <a:br>
              <a:rPr lang="en-US" sz="2400" dirty="0">
                <a:latin typeface="Consolas" charset="0"/>
                <a:ea typeface="Consolas" charset="0"/>
                <a:cs typeface="Consolas" charset="0"/>
              </a:rPr>
            </a:br>
            <a:r>
              <a:rPr lang="en-US" sz="2400" dirty="0">
                <a:latin typeface="Consolas" charset="0"/>
                <a:ea typeface="Consolas" charset="0"/>
                <a:cs typeface="Consolas" charset="0"/>
              </a:rPr>
              <a:t> Tarsus   Head     </a:t>
            </a:r>
            <a:r>
              <a:rPr lang="en-US" sz="2400" dirty="0" err="1">
                <a:latin typeface="Consolas" charset="0"/>
                <a:ea typeface="Consolas" charset="0"/>
                <a:cs typeface="Consolas" charset="0"/>
              </a:rPr>
              <a:t>Wt</a:t>
            </a:r>
            <a:br>
              <a:rPr lang="en-US" sz="2400" dirty="0">
                <a:latin typeface="Consolas" charset="0"/>
                <a:ea typeface="Consolas" charset="0"/>
                <a:cs typeface="Consolas" charset="0"/>
              </a:rPr>
            </a:br>
            <a:r>
              <a:rPr lang="en-US" sz="2400" dirty="0">
                <a:latin typeface="Consolas" charset="0"/>
                <a:ea typeface="Consolas" charset="0"/>
                <a:cs typeface="Consolas" charset="0"/>
              </a:rPr>
              <a:t>   22.3   31.2    9.5 </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BirdData</a:t>
            </a:r>
            <a:r>
              <a:rPr lang="en-US" sz="2400" dirty="0">
                <a:solidFill>
                  <a:schemeClr val="accent2"/>
                </a:solidFill>
                <a:latin typeface="Consolas" charset="0"/>
                <a:ea typeface="Consolas" charset="0"/>
                <a:cs typeface="Consolas" charset="0"/>
              </a:rPr>
              <a:t>[, 3]</a:t>
            </a:r>
            <a:br>
              <a:rPr lang="en-US" sz="2400" dirty="0">
                <a:latin typeface="Consolas" charset="0"/>
                <a:ea typeface="Consolas" charset="0"/>
                <a:cs typeface="Consolas" charset="0"/>
              </a:rPr>
            </a:br>
            <a:r>
              <a:rPr lang="en-US" sz="2400" dirty="0">
                <a:latin typeface="Consolas" charset="0"/>
                <a:ea typeface="Consolas" charset="0"/>
                <a:cs typeface="Consolas" charset="0"/>
              </a:rPr>
              <a:t> [1] 31.2 30.4 30.6 30.3 30.3 30.8 32.5   NA </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BirdData</a:t>
            </a:r>
            <a:r>
              <a:rPr lang="en-US" sz="2400" dirty="0">
                <a:solidFill>
                  <a:schemeClr val="accent2"/>
                </a:solidFill>
                <a:latin typeface="Consolas" charset="0"/>
                <a:ea typeface="Consolas" charset="0"/>
                <a:cs typeface="Consolas" charset="0"/>
              </a:rPr>
              <a:t>[1, c(2, 3)]</a:t>
            </a:r>
            <a:br>
              <a:rPr lang="en-US" sz="2400" dirty="0">
                <a:latin typeface="Consolas" charset="0"/>
                <a:ea typeface="Consolas" charset="0"/>
                <a:cs typeface="Consolas" charset="0"/>
              </a:rPr>
            </a:br>
            <a:r>
              <a:rPr lang="en-US" sz="2400" dirty="0">
                <a:latin typeface="Consolas" charset="0"/>
                <a:ea typeface="Consolas" charset="0"/>
                <a:cs typeface="Consolas" charset="0"/>
              </a:rPr>
              <a:t>Tarsus   Head</a:t>
            </a:r>
            <a:br>
              <a:rPr lang="en-US" sz="2400" dirty="0">
                <a:latin typeface="Consolas" charset="0"/>
                <a:ea typeface="Consolas" charset="0"/>
                <a:cs typeface="Consolas" charset="0"/>
              </a:rPr>
            </a:br>
            <a:r>
              <a:rPr lang="en-US" sz="2400" dirty="0">
                <a:latin typeface="Consolas" charset="0"/>
                <a:ea typeface="Consolas" charset="0"/>
                <a:cs typeface="Consolas" charset="0"/>
              </a:rPr>
              <a:t>   22.3   31.2 </a:t>
            </a:r>
          </a:p>
          <a:p>
            <a:endParaRPr lang="en-US" sz="2400" dirty="0">
              <a:latin typeface="Consolas" charset="0"/>
              <a:ea typeface="Consolas" charset="0"/>
              <a:cs typeface="Consolas" charset="0"/>
            </a:endParaRPr>
          </a:p>
        </p:txBody>
      </p:sp>
    </p:spTree>
    <p:extLst>
      <p:ext uri="{BB962C8B-B14F-4D97-AF65-F5344CB8AC3E}">
        <p14:creationId xmlns:p14="http://schemas.microsoft.com/office/powerpoint/2010/main" val="9602288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b="1" dirty="0">
                <a:solidFill>
                  <a:srgbClr val="C00000"/>
                </a:solidFill>
              </a:rPr>
              <a:t>R: Importing Data</a:t>
            </a:r>
          </a:p>
        </p:txBody>
      </p:sp>
      <p:sp>
        <p:nvSpPr>
          <p:cNvPr id="3" name="Content Placeholder 2"/>
          <p:cNvSpPr>
            <a:spLocks noGrp="1"/>
          </p:cNvSpPr>
          <p:nvPr>
            <p:ph idx="1"/>
          </p:nvPr>
        </p:nvSpPr>
        <p:spPr>
          <a:xfrm>
            <a:off x="1371600" y="1600200"/>
            <a:ext cx="8229600" cy="4525963"/>
          </a:xfrm>
        </p:spPr>
        <p:txBody>
          <a:bodyPr/>
          <a:lstStyle/>
          <a:p>
            <a:r>
              <a:rPr lang="en-US" sz="2400" dirty="0"/>
              <a:t>Most data sets will be created outside of R and imported. We create a csv file to import by writing the data to the disk</a:t>
            </a:r>
            <a:br>
              <a:rPr lang="en-US" sz="2400" dirty="0"/>
            </a:br>
            <a:br>
              <a:rPr lang="en-US" sz="2400" dirty="0"/>
            </a:br>
            <a:r>
              <a:rPr lang="en-US" sz="2400" dirty="0" err="1">
                <a:solidFill>
                  <a:schemeClr val="accent2"/>
                </a:solidFill>
                <a:latin typeface="Consolas" charset="0"/>
                <a:ea typeface="Consolas" charset="0"/>
                <a:cs typeface="Consolas" charset="0"/>
              </a:rPr>
              <a:t>getwd</a:t>
            </a:r>
            <a:r>
              <a:rPr lang="en-US" sz="2400" dirty="0">
                <a:solidFill>
                  <a:schemeClr val="accent2"/>
                </a:solidFill>
                <a:latin typeface="Consolas" charset="0"/>
                <a:ea typeface="Consolas" charset="0"/>
                <a:cs typeface="Consolas" charset="0"/>
              </a:rPr>
              <a:t>()</a:t>
            </a:r>
            <a:br>
              <a:rPr lang="en-US" sz="2400" dirty="0">
                <a:solidFill>
                  <a:schemeClr val="accent2"/>
                </a:solidFill>
                <a:latin typeface="Consolas" charset="0"/>
                <a:ea typeface="Consolas" charset="0"/>
                <a:cs typeface="Consolas" charset="0"/>
              </a:rPr>
            </a:br>
            <a:r>
              <a:rPr lang="en-US" sz="2400" dirty="0">
                <a:latin typeface="Consolas" charset="0"/>
                <a:ea typeface="Consolas" charset="0"/>
                <a:cs typeface="Consolas" charset="0"/>
              </a:rPr>
              <a:t>[1] "/Users/</a:t>
            </a:r>
            <a:r>
              <a:rPr lang="en-US" sz="2400" dirty="0" err="1">
                <a:latin typeface="Consolas" charset="0"/>
                <a:ea typeface="Consolas" charset="0"/>
                <a:cs typeface="Consolas" charset="0"/>
              </a:rPr>
              <a:t>ranalytics</a:t>
            </a:r>
            <a:r>
              <a:rPr lang="en-US" sz="2400" dirty="0">
                <a:latin typeface="Consolas" charset="0"/>
                <a:ea typeface="Consolas" charset="0"/>
                <a:cs typeface="Consolas" charset="0"/>
              </a:rPr>
              <a:t>" </a:t>
            </a:r>
            <a:br>
              <a:rPr lang="en-US" sz="2400" dirty="0">
                <a:solidFill>
                  <a:schemeClr val="accent2"/>
                </a:solidFill>
                <a:latin typeface="Consolas" charset="0"/>
                <a:ea typeface="Consolas" charset="0"/>
                <a:cs typeface="Consolas" charset="0"/>
              </a:rPr>
            </a:br>
            <a:br>
              <a:rPr lang="en-US" sz="2400" dirty="0">
                <a:solidFill>
                  <a:schemeClr val="accent2"/>
                </a:solidFill>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write.table</a:t>
            </a:r>
            <a:r>
              <a:rPr lang="en-US" sz="2400" dirty="0">
                <a:solidFill>
                  <a:schemeClr val="accent2"/>
                </a:solidFill>
                <a:latin typeface="Consolas" charset="0"/>
                <a:ea typeface="Consolas" charset="0"/>
                <a:cs typeface="Consolas" charset="0"/>
              </a:rPr>
              <a:t>(</a:t>
            </a:r>
            <a:r>
              <a:rPr lang="en-US" sz="2400" dirty="0" err="1">
                <a:solidFill>
                  <a:schemeClr val="accent2"/>
                </a:solidFill>
                <a:latin typeface="Consolas" charset="0"/>
                <a:ea typeface="Consolas" charset="0"/>
                <a:cs typeface="Consolas" charset="0"/>
              </a:rPr>
              <a:t>BirdData</a:t>
            </a:r>
            <a:r>
              <a:rPr lang="en-US" sz="2400" dirty="0">
                <a:solidFill>
                  <a:schemeClr val="accent2"/>
                </a:solidFill>
                <a:latin typeface="Consolas" charset="0"/>
                <a:ea typeface="Consolas" charset="0"/>
                <a:cs typeface="Consolas" charset="0"/>
              </a:rPr>
              <a:t>, "</a:t>
            </a:r>
            <a:r>
              <a:rPr lang="en-US" sz="2400" dirty="0" err="1">
                <a:solidFill>
                  <a:schemeClr val="accent2"/>
                </a:solidFill>
                <a:latin typeface="Consolas" charset="0"/>
                <a:ea typeface="Consolas" charset="0"/>
                <a:cs typeface="Consolas" charset="0"/>
              </a:rPr>
              <a:t>BirdData.csv</a:t>
            </a:r>
            <a:r>
              <a:rPr lang="en-US" sz="2400" dirty="0">
                <a:solidFill>
                  <a:schemeClr val="accent2"/>
                </a:solidFill>
                <a:latin typeface="Consolas" charset="0"/>
                <a:ea typeface="Consolas" charset="0"/>
                <a:cs typeface="Consolas" charset="0"/>
              </a:rPr>
              <a:t>", </a:t>
            </a:r>
            <a:r>
              <a:rPr lang="en-US" sz="2400" dirty="0" err="1">
                <a:solidFill>
                  <a:schemeClr val="accent2"/>
                </a:solidFill>
                <a:latin typeface="Consolas" charset="0"/>
                <a:ea typeface="Consolas" charset="0"/>
                <a:cs typeface="Consolas" charset="0"/>
              </a:rPr>
              <a:t>sep</a:t>
            </a:r>
            <a:r>
              <a:rPr lang="en-US" sz="2400" dirty="0">
                <a:solidFill>
                  <a:schemeClr val="accent2"/>
                </a:solidFill>
                <a:latin typeface="Consolas" charset="0"/>
                <a:ea typeface="Consolas" charset="0"/>
                <a:cs typeface="Consolas" charset="0"/>
              </a:rPr>
              <a:t>=",")</a:t>
            </a:r>
          </a:p>
          <a:p>
            <a:endParaRPr lang="en-US" sz="2400" dirty="0"/>
          </a:p>
          <a:p>
            <a:endParaRPr lang="en-US" sz="2400" dirty="0"/>
          </a:p>
          <a:p>
            <a:endParaRPr lang="en-US" sz="2400" dirty="0"/>
          </a:p>
        </p:txBody>
      </p:sp>
    </p:spTree>
    <p:extLst>
      <p:ext uri="{BB962C8B-B14F-4D97-AF65-F5344CB8AC3E}">
        <p14:creationId xmlns:p14="http://schemas.microsoft.com/office/powerpoint/2010/main" val="15038006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Importing Data</a:t>
            </a:r>
            <a:endParaRPr lang="en-US" dirty="0"/>
          </a:p>
        </p:txBody>
      </p:sp>
      <p:sp>
        <p:nvSpPr>
          <p:cNvPr id="3" name="Content Placeholder 2"/>
          <p:cNvSpPr>
            <a:spLocks noGrp="1"/>
          </p:cNvSpPr>
          <p:nvPr>
            <p:ph idx="1"/>
          </p:nvPr>
        </p:nvSpPr>
        <p:spPr>
          <a:xfrm>
            <a:off x="1447800" y="1027908"/>
            <a:ext cx="10134600" cy="4525963"/>
          </a:xfrm>
        </p:spPr>
        <p:txBody>
          <a:bodyPr>
            <a:noAutofit/>
          </a:bodyPr>
          <a:lstStyle/>
          <a:p>
            <a:r>
              <a:rPr lang="en-US" sz="3200" dirty="0"/>
              <a:t>Now to import. </a:t>
            </a:r>
            <a:br>
              <a:rPr lang="en-US" sz="3200" dirty="0"/>
            </a:br>
            <a:r>
              <a:rPr lang="en-US" sz="3200" dirty="0" err="1">
                <a:solidFill>
                  <a:schemeClr val="accent2"/>
                </a:solidFill>
                <a:latin typeface="Consolas" charset="0"/>
                <a:ea typeface="Consolas" charset="0"/>
                <a:cs typeface="Consolas" charset="0"/>
              </a:rPr>
              <a:t>BirdDF</a:t>
            </a:r>
            <a:r>
              <a:rPr lang="en-US" sz="3200" dirty="0">
                <a:solidFill>
                  <a:schemeClr val="accent2"/>
                </a:solidFill>
                <a:latin typeface="Consolas" charset="0"/>
                <a:ea typeface="Consolas" charset="0"/>
                <a:cs typeface="Consolas" charset="0"/>
              </a:rPr>
              <a:t> &lt;- read.csv("BirdData.csv", header=TRUE)</a:t>
            </a:r>
          </a:p>
          <a:p>
            <a:r>
              <a:rPr lang="en-US" sz="3200" dirty="0"/>
              <a:t>While the data we wrote to the disk was a matrix when R reads the csv file it defaults a </a:t>
            </a:r>
            <a:r>
              <a:rPr lang="en-US" sz="3200" dirty="0" err="1"/>
              <a:t>dataframe</a:t>
            </a:r>
            <a:r>
              <a:rPr lang="en-US" sz="3200" dirty="0"/>
              <a:t>—R's preferred datatype.</a:t>
            </a:r>
          </a:p>
          <a:p>
            <a:r>
              <a:rPr lang="en-US" sz="3200" dirty="0"/>
              <a:t>Now the column names give you access to the data.</a:t>
            </a:r>
            <a:br>
              <a:rPr lang="en-US" sz="3200" dirty="0"/>
            </a:br>
            <a:r>
              <a:rPr lang="en-US" sz="3200" dirty="0" err="1">
                <a:solidFill>
                  <a:schemeClr val="accent2"/>
                </a:solidFill>
                <a:latin typeface="Consolas" charset="0"/>
                <a:ea typeface="Consolas" charset="0"/>
                <a:cs typeface="Consolas" charset="0"/>
              </a:rPr>
              <a:t>BirdDF$Wingcrd</a:t>
            </a:r>
            <a:br>
              <a:rPr lang="en-US" sz="3200" dirty="0">
                <a:latin typeface="Consolas" charset="0"/>
                <a:ea typeface="Consolas" charset="0"/>
                <a:cs typeface="Consolas" charset="0"/>
              </a:rPr>
            </a:br>
            <a:r>
              <a:rPr lang="en-US" sz="3200" dirty="0">
                <a:latin typeface="Consolas" charset="0"/>
                <a:ea typeface="Consolas" charset="0"/>
                <a:cs typeface="Consolas" charset="0"/>
              </a:rPr>
              <a:t>[1] 59.0 55.0 53.5 55.0 52.5 57.5 53.0 55.0</a:t>
            </a:r>
          </a:p>
        </p:txBody>
      </p:sp>
    </p:spTree>
    <p:extLst>
      <p:ext uri="{BB962C8B-B14F-4D97-AF65-F5344CB8AC3E}">
        <p14:creationId xmlns:p14="http://schemas.microsoft.com/office/powerpoint/2010/main" val="13747682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Importing Data</a:t>
            </a:r>
            <a:endParaRPr lang="en-US" dirty="0"/>
          </a:p>
        </p:txBody>
      </p:sp>
      <p:sp>
        <p:nvSpPr>
          <p:cNvPr id="3" name="Content Placeholder 2"/>
          <p:cNvSpPr>
            <a:spLocks noGrp="1"/>
          </p:cNvSpPr>
          <p:nvPr>
            <p:ph idx="1"/>
          </p:nvPr>
        </p:nvSpPr>
        <p:spPr>
          <a:xfrm>
            <a:off x="1447800" y="838200"/>
            <a:ext cx="9753600" cy="4525963"/>
          </a:xfrm>
        </p:spPr>
        <p:txBody>
          <a:bodyPr/>
          <a:lstStyle/>
          <a:p>
            <a:r>
              <a:rPr lang="en-US" sz="2400" dirty="0" err="1"/>
              <a:t>Acessing</a:t>
            </a:r>
            <a:r>
              <a:rPr lang="en-US" sz="2400" dirty="0"/>
              <a:t> entries still works the same</a:t>
            </a:r>
            <a:br>
              <a:rPr lang="en-US" sz="2400" dirty="0"/>
            </a:br>
            <a:br>
              <a:rPr lang="en-US" sz="2400" dirty="0"/>
            </a:br>
            <a:r>
              <a:rPr lang="en-US" sz="2400" dirty="0" err="1">
                <a:solidFill>
                  <a:schemeClr val="accent2"/>
                </a:solidFill>
                <a:latin typeface="Consolas" charset="0"/>
                <a:ea typeface="Consolas" charset="0"/>
                <a:cs typeface="Consolas" charset="0"/>
              </a:rPr>
              <a:t>BirdDF</a:t>
            </a:r>
            <a:r>
              <a:rPr lang="en-US" sz="2400" dirty="0">
                <a:latin typeface="Consolas" charset="0"/>
                <a:ea typeface="Consolas" charset="0"/>
                <a:cs typeface="Consolas" charset="0"/>
              </a:rPr>
              <a:t>[1,2]</a:t>
            </a:r>
            <a:br>
              <a:rPr lang="en-US" sz="2400" dirty="0">
                <a:latin typeface="Consolas" charset="0"/>
                <a:ea typeface="Consolas" charset="0"/>
                <a:cs typeface="Consolas" charset="0"/>
              </a:rPr>
            </a:br>
            <a:r>
              <a:rPr lang="en-US" sz="2400" dirty="0">
                <a:latin typeface="Consolas" charset="0"/>
                <a:ea typeface="Consolas" charset="0"/>
                <a:cs typeface="Consolas" charset="0"/>
              </a:rPr>
              <a:t>[1] 22.3</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BirdDF</a:t>
            </a:r>
            <a:r>
              <a:rPr lang="en-US" sz="2400" dirty="0">
                <a:latin typeface="Consolas" charset="0"/>
                <a:ea typeface="Consolas" charset="0"/>
                <a:cs typeface="Consolas" charset="0"/>
              </a:rPr>
              <a:t>[1,2:4]</a:t>
            </a:r>
            <a:br>
              <a:rPr lang="en-US" sz="2400" dirty="0">
                <a:latin typeface="Consolas" charset="0"/>
                <a:ea typeface="Consolas" charset="0"/>
                <a:cs typeface="Consolas" charset="0"/>
              </a:rPr>
            </a:br>
            <a:r>
              <a:rPr lang="en-US" sz="2400" dirty="0">
                <a:latin typeface="Consolas" charset="0"/>
                <a:ea typeface="Consolas" charset="0"/>
                <a:cs typeface="Consolas" charset="0"/>
              </a:rPr>
              <a:t>Tarsus Head  Wt1</a:t>
            </a:r>
            <a:br>
              <a:rPr lang="en-US" sz="2400" dirty="0">
                <a:latin typeface="Consolas" charset="0"/>
                <a:ea typeface="Consolas" charset="0"/>
                <a:cs typeface="Consolas" charset="0"/>
              </a:rPr>
            </a:br>
            <a:r>
              <a:rPr lang="en-US" sz="2400" dirty="0">
                <a:latin typeface="Consolas" charset="0"/>
                <a:ea typeface="Consolas" charset="0"/>
                <a:cs typeface="Consolas" charset="0"/>
              </a:rPr>
              <a:t>   22.3 31.2 9.5</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BirdDF</a:t>
            </a:r>
            <a:r>
              <a:rPr lang="en-US" sz="2400" dirty="0">
                <a:latin typeface="Consolas" charset="0"/>
                <a:ea typeface="Consolas" charset="0"/>
                <a:cs typeface="Consolas" charset="0"/>
              </a:rPr>
              <a:t>[, 3]</a:t>
            </a:r>
            <a:br>
              <a:rPr lang="en-US" sz="2400" dirty="0">
                <a:latin typeface="Consolas" charset="0"/>
                <a:ea typeface="Consolas" charset="0"/>
                <a:cs typeface="Consolas" charset="0"/>
              </a:rPr>
            </a:br>
            <a:r>
              <a:rPr lang="en-US" sz="2400" dirty="0">
                <a:latin typeface="Consolas" charset="0"/>
                <a:ea typeface="Consolas" charset="0"/>
                <a:cs typeface="Consolas" charset="0"/>
              </a:rPr>
              <a:t>[1] 31.2 30.4 30.6 30.3 30.3 30.8 32.5   NA</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BirdDF</a:t>
            </a:r>
            <a:r>
              <a:rPr lang="en-US" sz="2400" dirty="0">
                <a:latin typeface="Consolas" charset="0"/>
                <a:ea typeface="Consolas" charset="0"/>
                <a:cs typeface="Consolas" charset="0"/>
              </a:rPr>
              <a:t>[1, c(2, 3)]</a:t>
            </a:r>
            <a:br>
              <a:rPr lang="es-ES_tradnl" sz="2400" dirty="0">
                <a:latin typeface="Consolas" charset="0"/>
                <a:ea typeface="Consolas" charset="0"/>
                <a:cs typeface="Consolas" charset="0"/>
              </a:rPr>
            </a:br>
            <a:r>
              <a:rPr lang="es-ES_tradnl" sz="2400" dirty="0" err="1">
                <a:latin typeface="Consolas" charset="0"/>
                <a:ea typeface="Consolas" charset="0"/>
                <a:cs typeface="Consolas" charset="0"/>
              </a:rPr>
              <a:t>Tarsus</a:t>
            </a:r>
            <a:r>
              <a:rPr lang="es-ES_tradnl" sz="2400" dirty="0">
                <a:latin typeface="Consolas" charset="0"/>
                <a:ea typeface="Consolas" charset="0"/>
                <a:cs typeface="Consolas" charset="0"/>
              </a:rPr>
              <a:t> Head1</a:t>
            </a:r>
            <a:br>
              <a:rPr lang="es-ES_tradnl" sz="2400" dirty="0">
                <a:latin typeface="Consolas" charset="0"/>
                <a:ea typeface="Consolas" charset="0"/>
                <a:cs typeface="Consolas" charset="0"/>
              </a:rPr>
            </a:br>
            <a:r>
              <a:rPr lang="es-ES_tradnl" sz="2400" dirty="0">
                <a:latin typeface="Consolas" charset="0"/>
                <a:ea typeface="Consolas" charset="0"/>
                <a:cs typeface="Consolas" charset="0"/>
              </a:rPr>
              <a:t>   22.3 31.2</a:t>
            </a:r>
            <a:endParaRPr lang="en-US" sz="2400" dirty="0"/>
          </a:p>
        </p:txBody>
      </p:sp>
    </p:spTree>
    <p:extLst>
      <p:ext uri="{BB962C8B-B14F-4D97-AF65-F5344CB8AC3E}">
        <p14:creationId xmlns:p14="http://schemas.microsoft.com/office/powerpoint/2010/main" val="17993927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Importing Data</a:t>
            </a:r>
            <a:endParaRPr lang="en-US" dirty="0"/>
          </a:p>
        </p:txBody>
      </p:sp>
      <p:sp>
        <p:nvSpPr>
          <p:cNvPr id="3" name="Content Placeholder 2"/>
          <p:cNvSpPr>
            <a:spLocks noGrp="1"/>
          </p:cNvSpPr>
          <p:nvPr>
            <p:ph idx="1"/>
          </p:nvPr>
        </p:nvSpPr>
        <p:spPr>
          <a:xfrm>
            <a:off x="1447800" y="1049144"/>
            <a:ext cx="10210800" cy="4525963"/>
          </a:xfrm>
        </p:spPr>
        <p:txBody>
          <a:bodyPr/>
          <a:lstStyle/>
          <a:p>
            <a:r>
              <a:rPr lang="en-US" sz="2400" dirty="0"/>
              <a:t>However, matrix operations won't work on the </a:t>
            </a:r>
            <a:r>
              <a:rPr lang="en-US" sz="2400" dirty="0" err="1"/>
              <a:t>dataframe</a:t>
            </a:r>
            <a:r>
              <a:rPr lang="en-US" sz="2400" dirty="0"/>
              <a:t> data</a:t>
            </a:r>
            <a:br>
              <a:rPr lang="en-US" sz="2400" dirty="0"/>
            </a:br>
            <a:r>
              <a:rPr lang="en-US" sz="2400" dirty="0" err="1">
                <a:solidFill>
                  <a:schemeClr val="accent2"/>
                </a:solidFill>
                <a:latin typeface="Consolas" charset="0"/>
                <a:ea typeface="Consolas" charset="0"/>
                <a:cs typeface="Consolas" charset="0"/>
              </a:rPr>
              <a:t>BirdDF</a:t>
            </a:r>
            <a:r>
              <a:rPr lang="en-US" sz="2400" dirty="0">
                <a:solidFill>
                  <a:schemeClr val="accent2"/>
                </a:solidFill>
                <a:latin typeface="Consolas" charset="0"/>
                <a:ea typeface="Consolas" charset="0"/>
                <a:cs typeface="Consolas" charset="0"/>
              </a:rPr>
              <a:t> %*% t(</a:t>
            </a:r>
            <a:r>
              <a:rPr lang="en-US" sz="2400" dirty="0" err="1">
                <a:solidFill>
                  <a:schemeClr val="accent2"/>
                </a:solidFill>
                <a:latin typeface="Consolas" charset="0"/>
                <a:ea typeface="Consolas" charset="0"/>
                <a:cs typeface="Consolas" charset="0"/>
              </a:rPr>
              <a:t>BirdDF</a:t>
            </a:r>
            <a:r>
              <a:rPr lang="en-US" sz="2400" dirty="0">
                <a:solidFill>
                  <a:schemeClr val="accent2"/>
                </a:solidFill>
                <a:latin typeface="Consolas" charset="0"/>
                <a:ea typeface="Consolas" charset="0"/>
                <a:cs typeface="Consolas" charset="0"/>
              </a:rPr>
              <a:t>)</a:t>
            </a:r>
            <a:br>
              <a:rPr lang="en-US" sz="2400" dirty="0">
                <a:solidFill>
                  <a:schemeClr val="accent2"/>
                </a:solidFill>
                <a:latin typeface="Consolas" charset="0"/>
                <a:ea typeface="Consolas" charset="0"/>
                <a:cs typeface="Consolas" charset="0"/>
              </a:rPr>
            </a:br>
            <a:r>
              <a:rPr lang="en-US" sz="2400" dirty="0">
                <a:latin typeface="Consolas" charset="0"/>
                <a:ea typeface="Consolas" charset="0"/>
                <a:cs typeface="Consolas" charset="0"/>
              </a:rPr>
              <a:t>Error in </a:t>
            </a:r>
            <a:r>
              <a:rPr lang="en-US" sz="2400" dirty="0" err="1">
                <a:latin typeface="Consolas" charset="0"/>
                <a:ea typeface="Consolas" charset="0"/>
                <a:cs typeface="Consolas" charset="0"/>
              </a:rPr>
              <a:t>BirdDF</a:t>
            </a:r>
            <a:r>
              <a:rPr lang="en-US" sz="2400" dirty="0">
                <a:latin typeface="Consolas" charset="0"/>
                <a:ea typeface="Consolas" charset="0"/>
                <a:cs typeface="Consolas" charset="0"/>
              </a:rPr>
              <a:t> %*% t(</a:t>
            </a:r>
            <a:r>
              <a:rPr lang="en-US" sz="2400" dirty="0" err="1">
                <a:latin typeface="Consolas" charset="0"/>
                <a:ea typeface="Consolas" charset="0"/>
                <a:cs typeface="Consolas" charset="0"/>
              </a:rPr>
              <a:t>BirdDF</a:t>
            </a:r>
            <a:r>
              <a:rPr lang="en-US" sz="2400" dirty="0">
                <a:latin typeface="Consolas" charset="0"/>
                <a:ea typeface="Consolas" charset="0"/>
                <a:cs typeface="Consolas" charset="0"/>
              </a:rPr>
              <a:t>) :</a:t>
            </a:r>
            <a:br>
              <a:rPr lang="en-US" sz="2400" dirty="0">
                <a:latin typeface="Consolas" charset="0"/>
                <a:ea typeface="Consolas" charset="0"/>
                <a:cs typeface="Consolas" charset="0"/>
              </a:rPr>
            </a:br>
            <a:r>
              <a:rPr lang="en-US" sz="2400" dirty="0">
                <a:latin typeface="Consolas" charset="0"/>
                <a:ea typeface="Consolas" charset="0"/>
                <a:cs typeface="Consolas" charset="0"/>
              </a:rPr>
              <a:t>   requires numeric/complex matrix/vector arguments</a:t>
            </a:r>
            <a:br>
              <a:rPr lang="en-US" sz="2400" dirty="0">
                <a:latin typeface="Consolas" charset="0"/>
                <a:ea typeface="Consolas" charset="0"/>
                <a:cs typeface="Consolas" charset="0"/>
              </a:rPr>
            </a:br>
            <a:endParaRPr lang="en-US" sz="2400" dirty="0">
              <a:latin typeface="Consolas" charset="0"/>
              <a:ea typeface="Consolas" charset="0"/>
              <a:cs typeface="Consolas" charset="0"/>
            </a:endParaRPr>
          </a:p>
          <a:p>
            <a:r>
              <a:rPr lang="en-US" sz="2400" dirty="0"/>
              <a:t>Casting from from </a:t>
            </a:r>
            <a:r>
              <a:rPr lang="en-US" sz="2400" dirty="0" err="1"/>
              <a:t>datatype</a:t>
            </a:r>
            <a:r>
              <a:rPr lang="en-US" sz="2400" dirty="0"/>
              <a:t> to the other is easy</a:t>
            </a:r>
            <a:br>
              <a:rPr lang="en-US" sz="2400" dirty="0"/>
            </a:br>
            <a:r>
              <a:rPr lang="en-US" sz="2400" dirty="0" err="1">
                <a:solidFill>
                  <a:schemeClr val="accent2"/>
                </a:solidFill>
                <a:latin typeface="Consolas" charset="0"/>
                <a:ea typeface="Consolas" charset="0"/>
                <a:cs typeface="Consolas" charset="0"/>
              </a:rPr>
              <a:t>as.matrix</a:t>
            </a:r>
            <a:r>
              <a:rPr lang="en-US" sz="2400" dirty="0">
                <a:solidFill>
                  <a:schemeClr val="accent2"/>
                </a:solidFill>
                <a:latin typeface="Consolas" charset="0"/>
                <a:ea typeface="Consolas" charset="0"/>
                <a:cs typeface="Consolas" charset="0"/>
              </a:rPr>
              <a:t>(</a:t>
            </a:r>
            <a:r>
              <a:rPr lang="en-US" sz="2400" dirty="0" err="1">
                <a:solidFill>
                  <a:schemeClr val="accent2"/>
                </a:solidFill>
                <a:latin typeface="Consolas" charset="0"/>
                <a:ea typeface="Consolas" charset="0"/>
                <a:cs typeface="Consolas" charset="0"/>
              </a:rPr>
              <a:t>BirdDF</a:t>
            </a:r>
            <a:r>
              <a:rPr lang="en-US" sz="2400" dirty="0">
                <a:solidFill>
                  <a:schemeClr val="accent2"/>
                </a:solidFill>
                <a:latin typeface="Consolas" charset="0"/>
                <a:ea typeface="Consolas" charset="0"/>
                <a:cs typeface="Consolas" charset="0"/>
              </a:rPr>
              <a:t>)</a:t>
            </a:r>
            <a:br>
              <a:rPr lang="en-US" sz="2400" dirty="0">
                <a:solidFill>
                  <a:schemeClr val="accent2"/>
                </a:solidFill>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as.data.frame</a:t>
            </a:r>
            <a:r>
              <a:rPr lang="en-US" sz="2400" dirty="0">
                <a:solidFill>
                  <a:schemeClr val="accent2"/>
                </a:solidFill>
                <a:latin typeface="Consolas" charset="0"/>
                <a:ea typeface="Consolas" charset="0"/>
                <a:cs typeface="Consolas" charset="0"/>
              </a:rPr>
              <a:t>(</a:t>
            </a:r>
            <a:r>
              <a:rPr lang="en-US" sz="2400" dirty="0" err="1">
                <a:solidFill>
                  <a:schemeClr val="accent2"/>
                </a:solidFill>
                <a:latin typeface="Consolas" charset="0"/>
                <a:ea typeface="Consolas" charset="0"/>
                <a:cs typeface="Consolas" charset="0"/>
              </a:rPr>
              <a:t>BirdData</a:t>
            </a:r>
            <a:r>
              <a:rPr lang="en-US" sz="2400" dirty="0">
                <a:solidFill>
                  <a:schemeClr val="accent2"/>
                </a:solidFill>
                <a:latin typeface="Consolas" charset="0"/>
                <a:ea typeface="Consolas" charset="0"/>
                <a:cs typeface="Consolas" charset="0"/>
              </a:rPr>
              <a:t>)</a:t>
            </a:r>
            <a:br>
              <a:rPr lang="en-US" sz="2400" dirty="0"/>
            </a:br>
            <a:br>
              <a:rPr lang="en-US" sz="2400" dirty="0"/>
            </a:br>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17497395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62800" y="850900"/>
            <a:ext cx="6553200" cy="508000"/>
          </a:xfrm>
        </p:spPr>
        <p:txBody>
          <a:bodyPr>
            <a:normAutofit fontScale="90000"/>
          </a:bodyPr>
          <a:lstStyle/>
          <a:p>
            <a:pPr algn="l"/>
            <a:r>
              <a:rPr lang="en-US" b="1" dirty="0">
                <a:solidFill>
                  <a:srgbClr val="C00000"/>
                </a:solidFill>
              </a:rPr>
              <a:t>R: Plotting Data</a:t>
            </a:r>
          </a:p>
        </p:txBody>
      </p:sp>
      <p:sp>
        <p:nvSpPr>
          <p:cNvPr id="3" name="Content Placeholder 2"/>
          <p:cNvSpPr>
            <a:spLocks noGrp="1"/>
          </p:cNvSpPr>
          <p:nvPr>
            <p:ph idx="1"/>
          </p:nvPr>
        </p:nvSpPr>
        <p:spPr>
          <a:xfrm>
            <a:off x="1905000" y="1524000"/>
            <a:ext cx="9677400" cy="2755900"/>
          </a:xfrm>
        </p:spPr>
        <p:txBody>
          <a:bodyPr>
            <a:noAutofit/>
          </a:bodyPr>
          <a:lstStyle/>
          <a:p>
            <a:r>
              <a:rPr lang="en-US" sz="3600" dirty="0">
                <a:latin typeface="Times New Roman" panose="02020603050405020304" pitchFamily="18" charset="0"/>
                <a:cs typeface="Times New Roman" panose="02020603050405020304" pitchFamily="18" charset="0"/>
              </a:rPr>
              <a:t>The most basic plotting command in R is plot()</a:t>
            </a:r>
            <a:br>
              <a:rPr lang="en-US" sz="3600" dirty="0">
                <a:latin typeface="Times New Roman" panose="02020603050405020304" pitchFamily="18" charset="0"/>
                <a:cs typeface="Times New Roman" panose="02020603050405020304" pitchFamily="18" charset="0"/>
              </a:rPr>
            </a:br>
            <a:endParaRPr lang="en-US" sz="3600" dirty="0">
              <a:latin typeface="Times New Roman" panose="02020603050405020304" pitchFamily="18" charset="0"/>
              <a:cs typeface="Times New Roman" panose="02020603050405020304" pitchFamily="18" charset="0"/>
            </a:endParaRPr>
          </a:p>
          <a:p>
            <a:r>
              <a:rPr lang="en-US" sz="3600" dirty="0">
                <a:latin typeface="Times New Roman" panose="02020603050405020304" pitchFamily="18" charset="0"/>
                <a:cs typeface="Times New Roman" panose="02020603050405020304" pitchFamily="18" charset="0"/>
              </a:rPr>
              <a:t>As a high-level function it will create axes, tick marks, </a:t>
            </a:r>
            <a:r>
              <a:rPr lang="en-US" sz="3600" dirty="0" err="1">
                <a:latin typeface="Times New Roman" panose="02020603050405020304" pitchFamily="18" charset="0"/>
                <a:cs typeface="Times New Roman" panose="02020603050405020304" pitchFamily="18" charset="0"/>
              </a:rPr>
              <a:t>etc</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a:t>
            </a:r>
          </a:p>
          <a:p>
            <a:r>
              <a:rPr lang="en-US" sz="3600" dirty="0">
                <a:latin typeface="Times New Roman" panose="02020603050405020304" pitchFamily="18" charset="0"/>
                <a:cs typeface="Times New Roman" panose="02020603050405020304" pitchFamily="18" charset="0"/>
              </a:rPr>
              <a:t>Many user-written classes will have default plot() functions that act reasonably</a:t>
            </a:r>
          </a:p>
          <a:p>
            <a:pPr marL="0" indent="0">
              <a:buNone/>
            </a:pPr>
            <a:br>
              <a:rPr lang="en-US" sz="3600" dirty="0">
                <a:latin typeface="Times New Roman" panose="02020603050405020304" pitchFamily="18" charset="0"/>
                <a:cs typeface="Times New Roman" panose="02020603050405020304" pitchFamily="18" charset="0"/>
              </a:rPr>
            </a:br>
            <a:endParaRPr lang="en-US" sz="3600" dirty="0">
              <a:latin typeface="Times New Roman" panose="02020603050405020304" pitchFamily="18" charset="0"/>
              <a:cs typeface="Times New Roman" panose="02020603050405020304" pitchFamily="18" charset="0"/>
            </a:endParaRPr>
          </a:p>
          <a:p>
            <a:endParaRPr lang="en-US" sz="3600" dirty="0">
              <a:latin typeface="Times New Roman" panose="02020603050405020304" pitchFamily="18" charset="0"/>
              <a:cs typeface="Times New Roman" panose="02020603050405020304" pitchFamily="18" charset="0"/>
            </a:endParaRPr>
          </a:p>
          <a:p>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09298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1400" y="1295400"/>
            <a:ext cx="6553200" cy="508000"/>
          </a:xfrm>
        </p:spPr>
        <p:txBody>
          <a:bodyPr>
            <a:normAutofit fontScale="90000"/>
          </a:bodyPr>
          <a:lstStyle/>
          <a:p>
            <a:pPr algn="l"/>
            <a:r>
              <a:rPr lang="en-US" b="1" dirty="0">
                <a:solidFill>
                  <a:srgbClr val="C00000"/>
                </a:solidFill>
              </a:rPr>
              <a:t>R: Plotting Data</a:t>
            </a:r>
          </a:p>
        </p:txBody>
      </p:sp>
      <p:sp>
        <p:nvSpPr>
          <p:cNvPr id="3" name="Content Placeholder 2"/>
          <p:cNvSpPr>
            <a:spLocks noGrp="1"/>
          </p:cNvSpPr>
          <p:nvPr>
            <p:ph idx="1"/>
          </p:nvPr>
        </p:nvSpPr>
        <p:spPr>
          <a:xfrm>
            <a:off x="1981200" y="1981203"/>
            <a:ext cx="9220200" cy="4525963"/>
          </a:xfrm>
        </p:spPr>
        <p:txBody>
          <a:bodyPr/>
          <a:lstStyle/>
          <a:p>
            <a:r>
              <a:rPr lang="en-US" sz="2400" dirty="0"/>
              <a:t>We'll explore this with a dataset of car speeds and stopping distances from the 1920s in R as </a:t>
            </a:r>
            <a:r>
              <a:rPr lang="en-US" sz="2400" dirty="0">
                <a:solidFill>
                  <a:schemeClr val="accent2"/>
                </a:solidFill>
                <a:latin typeface="Consolas" charset="0"/>
                <a:ea typeface="Consolas" charset="0"/>
                <a:cs typeface="Consolas" charset="0"/>
              </a:rPr>
              <a:t>cars</a:t>
            </a:r>
            <a:br>
              <a:rPr lang="en-US" sz="2400" dirty="0"/>
            </a:br>
            <a:r>
              <a:rPr lang="en-US" sz="2400" dirty="0"/>
              <a:t>(Ezekiel, M. (1930) </a:t>
            </a:r>
            <a:r>
              <a:rPr lang="en-US" sz="2400" i="1" dirty="0"/>
              <a:t>Methods of Correlation Analysis</a:t>
            </a:r>
            <a:r>
              <a:rPr lang="en-US" sz="2400" dirty="0"/>
              <a:t>. Wiley. )</a:t>
            </a:r>
            <a:br>
              <a:rPr lang="en-US" sz="2400" dirty="0"/>
            </a:br>
            <a:r>
              <a:rPr lang="en-US" sz="2400" dirty="0">
                <a:solidFill>
                  <a:schemeClr val="accent2"/>
                </a:solidFill>
                <a:latin typeface="Consolas" charset="0"/>
                <a:ea typeface="Consolas" charset="0"/>
                <a:cs typeface="Consolas" charset="0"/>
              </a:rPr>
              <a:t>head(cars)</a:t>
            </a:r>
            <a:br>
              <a:rPr lang="en-US" sz="2400" dirty="0">
                <a:latin typeface="Consolas" charset="0"/>
                <a:ea typeface="Consolas" charset="0"/>
                <a:cs typeface="Consolas" charset="0"/>
              </a:rPr>
            </a:br>
            <a:r>
              <a:rPr lang="en-US" sz="2400" dirty="0">
                <a:latin typeface="Consolas" charset="0"/>
                <a:ea typeface="Consolas" charset="0"/>
                <a:cs typeface="Consolas" charset="0"/>
              </a:rPr>
              <a:t>  </a:t>
            </a:r>
            <a:r>
              <a:rPr lang="nl-NL" sz="2400" dirty="0">
                <a:latin typeface="Consolas" charset="0"/>
                <a:ea typeface="Consolas" charset="0"/>
                <a:cs typeface="Consolas" charset="0"/>
              </a:rPr>
              <a:t>speed dist</a:t>
            </a:r>
            <a:br>
              <a:rPr lang="nl-NL" sz="2400" dirty="0">
                <a:latin typeface="Consolas" charset="0"/>
                <a:ea typeface="Consolas" charset="0"/>
                <a:cs typeface="Consolas" charset="0"/>
              </a:rPr>
            </a:br>
            <a:r>
              <a:rPr lang="nl-NL" sz="2400" dirty="0">
                <a:latin typeface="Consolas" charset="0"/>
                <a:ea typeface="Consolas" charset="0"/>
                <a:cs typeface="Consolas" charset="0"/>
              </a:rPr>
              <a:t>1     4    2</a:t>
            </a:r>
            <a:br>
              <a:rPr lang="nl-NL" sz="2400" dirty="0">
                <a:latin typeface="Consolas" charset="0"/>
                <a:ea typeface="Consolas" charset="0"/>
                <a:cs typeface="Consolas" charset="0"/>
              </a:rPr>
            </a:br>
            <a:r>
              <a:rPr lang="nl-NL" sz="2400" dirty="0">
                <a:latin typeface="Consolas" charset="0"/>
                <a:ea typeface="Consolas" charset="0"/>
                <a:cs typeface="Consolas" charset="0"/>
              </a:rPr>
              <a:t>2     4   10</a:t>
            </a:r>
            <a:br>
              <a:rPr lang="nl-NL" sz="2400" dirty="0">
                <a:latin typeface="Consolas" charset="0"/>
                <a:ea typeface="Consolas" charset="0"/>
                <a:cs typeface="Consolas" charset="0"/>
              </a:rPr>
            </a:br>
            <a:r>
              <a:rPr lang="nl-NL" sz="2400" dirty="0">
                <a:latin typeface="Consolas" charset="0"/>
                <a:ea typeface="Consolas" charset="0"/>
                <a:cs typeface="Consolas" charset="0"/>
              </a:rPr>
              <a:t>3     7    4</a:t>
            </a:r>
            <a:br>
              <a:rPr lang="nl-NL" sz="2400" dirty="0">
                <a:latin typeface="Consolas" charset="0"/>
                <a:ea typeface="Consolas" charset="0"/>
                <a:cs typeface="Consolas" charset="0"/>
              </a:rPr>
            </a:br>
            <a:r>
              <a:rPr lang="nl-NL" sz="2400" dirty="0">
                <a:latin typeface="Consolas" charset="0"/>
                <a:ea typeface="Consolas" charset="0"/>
                <a:cs typeface="Consolas" charset="0"/>
              </a:rPr>
              <a:t>4     7   22</a:t>
            </a:r>
            <a:br>
              <a:rPr lang="nl-NL" sz="2400" dirty="0">
                <a:latin typeface="Consolas" charset="0"/>
                <a:ea typeface="Consolas" charset="0"/>
                <a:cs typeface="Consolas" charset="0"/>
              </a:rPr>
            </a:br>
            <a:r>
              <a:rPr lang="nl-NL" sz="2400" dirty="0">
                <a:latin typeface="Consolas" charset="0"/>
                <a:ea typeface="Consolas" charset="0"/>
                <a:cs typeface="Consolas" charset="0"/>
              </a:rPr>
              <a:t>5     8   16</a:t>
            </a:r>
            <a:br>
              <a:rPr lang="nl-NL" sz="2400" dirty="0">
                <a:latin typeface="Consolas" charset="0"/>
                <a:ea typeface="Consolas" charset="0"/>
                <a:cs typeface="Consolas" charset="0"/>
              </a:rPr>
            </a:br>
            <a:r>
              <a:rPr lang="nl-NL" sz="2400" dirty="0">
                <a:latin typeface="Consolas" charset="0"/>
                <a:ea typeface="Consolas" charset="0"/>
                <a:cs typeface="Consolas" charset="0"/>
              </a:rPr>
              <a:t>6     9   10</a:t>
            </a:r>
            <a:br>
              <a:rPr lang="en-US" sz="2400" dirty="0">
                <a:latin typeface="Consolas" charset="0"/>
                <a:ea typeface="Consolas" charset="0"/>
                <a:cs typeface="Consolas" charset="0"/>
              </a:rPr>
            </a:br>
            <a:endParaRPr lang="en-US" sz="2400" dirty="0">
              <a:latin typeface="Consolas" charset="0"/>
              <a:ea typeface="Consolas" charset="0"/>
              <a:cs typeface="Consolas" charset="0"/>
            </a:endParaRPr>
          </a:p>
          <a:p>
            <a:endParaRPr lang="en-US" sz="2400" dirty="0"/>
          </a:p>
          <a:p>
            <a:endParaRPr lang="en-US" sz="2400" dirty="0"/>
          </a:p>
          <a:p>
            <a:endParaRPr lang="en-US" sz="2400" dirty="0"/>
          </a:p>
        </p:txBody>
      </p:sp>
    </p:spTree>
    <p:extLst>
      <p:ext uri="{BB962C8B-B14F-4D97-AF65-F5344CB8AC3E}">
        <p14:creationId xmlns:p14="http://schemas.microsoft.com/office/powerpoint/2010/main" val="7733669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1400" y="1257062"/>
            <a:ext cx="6553200" cy="508000"/>
          </a:xfrm>
        </p:spPr>
        <p:txBody>
          <a:bodyPr>
            <a:normAutofit fontScale="90000"/>
          </a:bodyPr>
          <a:lstStyle/>
          <a:p>
            <a:pPr algn="l"/>
            <a:r>
              <a:rPr lang="en-US" b="1" dirty="0">
                <a:solidFill>
                  <a:srgbClr val="C00000"/>
                </a:solidFill>
              </a:rPr>
              <a:t>R: Plotting Data</a:t>
            </a:r>
          </a:p>
        </p:txBody>
      </p:sp>
      <p:sp>
        <p:nvSpPr>
          <p:cNvPr id="5" name="Content Placeholder 2"/>
          <p:cNvSpPr>
            <a:spLocks noGrp="1"/>
          </p:cNvSpPr>
          <p:nvPr>
            <p:ph idx="1"/>
          </p:nvPr>
        </p:nvSpPr>
        <p:spPr>
          <a:xfrm>
            <a:off x="1981203" y="1600201"/>
            <a:ext cx="4100665" cy="3638170"/>
          </a:xfrm>
        </p:spPr>
        <p:txBody>
          <a:bodyPr>
            <a:normAutofit/>
          </a:bodyPr>
          <a:lstStyle/>
          <a:p>
            <a:r>
              <a:rPr lang="en-US" sz="2400" dirty="0">
                <a:cs typeface="Arial"/>
              </a:rPr>
              <a:t>By default plot() produces a scatterplot</a:t>
            </a:r>
            <a:br>
              <a:rPr lang="en-US" sz="2400" dirty="0">
                <a:cs typeface="Arial"/>
              </a:rPr>
            </a:br>
            <a:r>
              <a:rPr lang="en-US" sz="2400" dirty="0">
                <a:solidFill>
                  <a:srgbClr val="C0504D"/>
                </a:solidFill>
                <a:latin typeface="Consolas" charset="0"/>
                <a:ea typeface="Consolas" charset="0"/>
                <a:cs typeface="Consolas" charset="0"/>
              </a:rPr>
              <a:t>plot(cars)</a:t>
            </a:r>
            <a:br>
              <a:rPr lang="en-US" sz="2400" dirty="0">
                <a:solidFill>
                  <a:srgbClr val="C0504D"/>
                </a:solidFill>
                <a:latin typeface="Consolas" charset="0"/>
                <a:ea typeface="Consolas" charset="0"/>
                <a:cs typeface="Consolas" charset="0"/>
              </a:rPr>
            </a:br>
            <a:endParaRPr lang="en-US" sz="2400" dirty="0">
              <a:solidFill>
                <a:srgbClr val="C0504D"/>
              </a:solidFill>
              <a:latin typeface="Consolas" charset="0"/>
              <a:ea typeface="Consolas" charset="0"/>
              <a:cs typeface="Consolas" charset="0"/>
            </a:endParaRPr>
          </a:p>
          <a:p>
            <a:r>
              <a:rPr lang="en-US" sz="2400" dirty="0">
                <a:cs typeface="Arial"/>
              </a:rPr>
              <a:t>Axis labels are from the names in the data frame</a:t>
            </a:r>
            <a:br>
              <a:rPr lang="en-US" sz="2400" dirty="0">
                <a:cs typeface="Arial"/>
              </a:rPr>
            </a:br>
            <a:endParaRPr lang="en-US" sz="2400" dirty="0">
              <a:cs typeface="Arial"/>
            </a:endParaRPr>
          </a:p>
          <a:p>
            <a:r>
              <a:rPr lang="en-US" sz="2400" dirty="0">
                <a:cs typeface="Arial"/>
              </a:rPr>
              <a:t>Axis scale is from the range of the data</a:t>
            </a:r>
          </a:p>
        </p:txBody>
      </p:sp>
      <p:pic>
        <p:nvPicPr>
          <p:cNvPr id="6" name="Picture 5"/>
          <p:cNvPicPr>
            <a:picLocks noChangeAspect="1"/>
          </p:cNvPicPr>
          <p:nvPr/>
        </p:nvPicPr>
        <p:blipFill>
          <a:blip r:embed="rId2"/>
          <a:stretch>
            <a:fillRect/>
          </a:stretch>
        </p:blipFill>
        <p:spPr>
          <a:xfrm>
            <a:off x="6081868" y="1511065"/>
            <a:ext cx="4311509" cy="4311509"/>
          </a:xfrm>
          <a:prstGeom prst="rect">
            <a:avLst/>
          </a:prstGeom>
        </p:spPr>
      </p:pic>
    </p:spTree>
    <p:extLst>
      <p:ext uri="{BB962C8B-B14F-4D97-AF65-F5344CB8AC3E}">
        <p14:creationId xmlns:p14="http://schemas.microsoft.com/office/powerpoint/2010/main" val="15714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711200"/>
            <a:ext cx="8839200" cy="508000"/>
          </a:xfrm>
        </p:spPr>
        <p:txBody>
          <a:bodyPr>
            <a:noAutofit/>
          </a:bodyPr>
          <a:lstStyle/>
          <a:p>
            <a:pPr algn="l"/>
            <a:r>
              <a:rPr lang="en-US" sz="5400" b="1" dirty="0">
                <a:solidFill>
                  <a:srgbClr val="C00000"/>
                </a:solidFill>
                <a:latin typeface="Times New Roman" panose="02020603050405020304" pitchFamily="18" charset="0"/>
                <a:cs typeface="Times New Roman" panose="02020603050405020304" pitchFamily="18" charset="0"/>
              </a:rPr>
              <a:t>R: Why should I use it?</a:t>
            </a:r>
          </a:p>
        </p:txBody>
      </p:sp>
      <p:sp>
        <p:nvSpPr>
          <p:cNvPr id="3" name="Content Placeholder 2"/>
          <p:cNvSpPr>
            <a:spLocks noGrp="1"/>
          </p:cNvSpPr>
          <p:nvPr>
            <p:ph idx="1"/>
          </p:nvPr>
        </p:nvSpPr>
        <p:spPr>
          <a:xfrm>
            <a:off x="1828800" y="1816100"/>
            <a:ext cx="9982200" cy="3822700"/>
          </a:xfrm>
        </p:spPr>
        <p:txBody>
          <a:bodyPr>
            <a:noAutofit/>
          </a:bodyPr>
          <a:lstStyle/>
          <a:p>
            <a:r>
              <a:rPr lang="en-US" sz="4000" dirty="0">
                <a:latin typeface="Times New Roman" panose="02020603050405020304" pitchFamily="18" charset="0"/>
                <a:cs typeface="Times New Roman" panose="02020603050405020304" pitchFamily="18" charset="0"/>
              </a:rPr>
              <a:t>It’s open source and free. (R vs. SAS)</a:t>
            </a:r>
            <a:br>
              <a:rPr lang="en-US" sz="4000" dirty="0">
                <a:latin typeface="Times New Roman" panose="02020603050405020304" pitchFamily="18" charset="0"/>
                <a:cs typeface="Times New Roman" panose="02020603050405020304" pitchFamily="18" charset="0"/>
              </a:rPr>
            </a:br>
            <a:endParaRPr lang="en-US" sz="4000" dirty="0">
              <a:latin typeface="Times New Roman" panose="02020603050405020304" pitchFamily="18" charset="0"/>
              <a:cs typeface="Times New Roman" panose="02020603050405020304" pitchFamily="18" charset="0"/>
            </a:endParaRPr>
          </a:p>
          <a:p>
            <a:r>
              <a:rPr lang="en-US" sz="4000" dirty="0">
                <a:latin typeface="Times New Roman" panose="02020603050405020304" pitchFamily="18" charset="0"/>
                <a:cs typeface="Times New Roman" panose="02020603050405020304" pitchFamily="18" charset="0"/>
              </a:rPr>
              <a:t>It has a large body of academic users. Most statistical tests will have some implementation in R.</a:t>
            </a:r>
            <a:br>
              <a:rPr lang="en-US" sz="4000" dirty="0">
                <a:latin typeface="Times New Roman" panose="02020603050405020304" pitchFamily="18" charset="0"/>
                <a:cs typeface="Times New Roman" panose="02020603050405020304" pitchFamily="18" charset="0"/>
              </a:rPr>
            </a:br>
            <a:endParaRPr lang="en-US" sz="4000" dirty="0">
              <a:latin typeface="Times New Roman" panose="02020603050405020304" pitchFamily="18" charset="0"/>
              <a:cs typeface="Times New Roman" panose="02020603050405020304" pitchFamily="18" charset="0"/>
            </a:endParaRPr>
          </a:p>
          <a:p>
            <a:r>
              <a:rPr lang="en-US" sz="4000" dirty="0">
                <a:latin typeface="Times New Roman" panose="02020603050405020304" pitchFamily="18" charset="0"/>
                <a:cs typeface="Times New Roman" panose="02020603050405020304" pitchFamily="18" charset="0"/>
              </a:rPr>
              <a:t>It is a full-blown programming language. (R vs. SPSS)</a:t>
            </a:r>
            <a:br>
              <a:rPr lang="en-US" sz="4000" dirty="0">
                <a:latin typeface="Times New Roman" panose="02020603050405020304" pitchFamily="18" charset="0"/>
                <a:cs typeface="Times New Roman" panose="02020603050405020304" pitchFamily="18" charset="0"/>
              </a:rPr>
            </a:br>
            <a:endParaRPr lang="en-US" sz="4000" dirty="0">
              <a:latin typeface="Times New Roman" panose="02020603050405020304" pitchFamily="18" charset="0"/>
              <a:cs typeface="Times New Roman" panose="02020603050405020304" pitchFamily="18" charset="0"/>
            </a:endParaRPr>
          </a:p>
          <a:p>
            <a:r>
              <a:rPr lang="en-US" sz="4000" dirty="0">
                <a:latin typeface="Times New Roman" panose="02020603050405020304" pitchFamily="18" charset="0"/>
                <a:cs typeface="Times New Roman" panose="02020603050405020304" pitchFamily="18" charset="0"/>
              </a:rPr>
              <a:t>It's free.</a:t>
            </a:r>
          </a:p>
        </p:txBody>
      </p:sp>
    </p:spTree>
    <p:extLst>
      <p:ext uri="{BB962C8B-B14F-4D97-AF65-F5344CB8AC3E}">
        <p14:creationId xmlns:p14="http://schemas.microsoft.com/office/powerpoint/2010/main" val="171838704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1400" y="1676400"/>
            <a:ext cx="6553200" cy="508000"/>
          </a:xfrm>
        </p:spPr>
        <p:txBody>
          <a:bodyPr>
            <a:normAutofit fontScale="90000"/>
          </a:bodyPr>
          <a:lstStyle/>
          <a:p>
            <a:pPr algn="l"/>
            <a:r>
              <a:rPr lang="en-US" b="1" dirty="0">
                <a:solidFill>
                  <a:srgbClr val="C00000"/>
                </a:solidFill>
              </a:rPr>
              <a:t>R: Plotting Data</a:t>
            </a:r>
          </a:p>
        </p:txBody>
      </p:sp>
      <p:sp>
        <p:nvSpPr>
          <p:cNvPr id="5" name="Content Placeholder 2"/>
          <p:cNvSpPr>
            <a:spLocks noGrp="1"/>
          </p:cNvSpPr>
          <p:nvPr>
            <p:ph idx="1"/>
          </p:nvPr>
        </p:nvSpPr>
        <p:spPr>
          <a:xfrm>
            <a:off x="1295400" y="2057400"/>
            <a:ext cx="4100665" cy="3638170"/>
          </a:xfrm>
        </p:spPr>
        <p:txBody>
          <a:bodyPr>
            <a:normAutofit/>
          </a:bodyPr>
          <a:lstStyle/>
          <a:p>
            <a:pPr marL="0" indent="0">
              <a:buNone/>
            </a:pPr>
            <a:r>
              <a:rPr lang="en-US" sz="2400" dirty="0">
                <a:solidFill>
                  <a:schemeClr val="accent2"/>
                </a:solidFill>
                <a:latin typeface="Consolas" charset="0"/>
                <a:ea typeface="Consolas" charset="0"/>
                <a:cs typeface="Consolas" charset="0"/>
              </a:rPr>
              <a:t>plot(</a:t>
            </a:r>
            <a:r>
              <a:rPr lang="en-US" sz="2400" dirty="0" err="1">
                <a:solidFill>
                  <a:schemeClr val="accent2"/>
                </a:solidFill>
                <a:latin typeface="Consolas" charset="0"/>
                <a:ea typeface="Consolas" charset="0"/>
                <a:cs typeface="Consolas" charset="0"/>
              </a:rPr>
              <a:t>cars$speed</a:t>
            </a:r>
            <a:r>
              <a:rPr lang="en-US" sz="2400" dirty="0">
                <a:solidFill>
                  <a:schemeClr val="accent2"/>
                </a:solidFill>
                <a:latin typeface="Consolas" charset="0"/>
                <a:ea typeface="Consolas" charset="0"/>
                <a:cs typeface="Consolas" charset="0"/>
              </a:rPr>
              <a:t>,</a:t>
            </a:r>
            <a:br>
              <a:rPr lang="en-US" sz="2400" dirty="0">
                <a:solidFill>
                  <a:schemeClr val="accent2"/>
                </a:solidFill>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cars$dist</a:t>
            </a:r>
            <a:r>
              <a:rPr lang="en-US" sz="2400" dirty="0">
                <a:solidFill>
                  <a:schemeClr val="accent2"/>
                </a:solidFill>
                <a:latin typeface="Consolas" charset="0"/>
                <a:ea typeface="Consolas" charset="0"/>
                <a:cs typeface="Consolas" charset="0"/>
              </a:rPr>
              <a:t>,</a:t>
            </a:r>
            <a:br>
              <a:rPr lang="en-US" sz="2400" dirty="0">
                <a:solidFill>
                  <a:schemeClr val="accent2"/>
                </a:solidFill>
                <a:latin typeface="Consolas" charset="0"/>
                <a:ea typeface="Consolas" charset="0"/>
                <a:cs typeface="Consolas" charset="0"/>
              </a:rPr>
            </a:br>
            <a:r>
              <a:rPr lang="en-US" sz="2400" dirty="0">
                <a:solidFill>
                  <a:schemeClr val="accent2"/>
                </a:solidFill>
                <a:latin typeface="Consolas" charset="0"/>
                <a:ea typeface="Consolas" charset="0"/>
                <a:cs typeface="Consolas" charset="0"/>
              </a:rPr>
              <a:t>main = "A Title",</a:t>
            </a:r>
            <a:br>
              <a:rPr lang="en-US" sz="2400" dirty="0">
                <a:solidFill>
                  <a:schemeClr val="accent2"/>
                </a:solidFill>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xlab</a:t>
            </a:r>
            <a:r>
              <a:rPr lang="en-US" sz="2400" dirty="0">
                <a:solidFill>
                  <a:schemeClr val="accent2"/>
                </a:solidFill>
                <a:latin typeface="Consolas" charset="0"/>
                <a:ea typeface="Consolas" charset="0"/>
                <a:cs typeface="Consolas" charset="0"/>
              </a:rPr>
              <a:t> = "The Speeds", </a:t>
            </a:r>
            <a:r>
              <a:rPr lang="en-US" sz="2400" dirty="0" err="1">
                <a:solidFill>
                  <a:schemeClr val="accent2"/>
                </a:solidFill>
                <a:latin typeface="Consolas" charset="0"/>
                <a:ea typeface="Consolas" charset="0"/>
                <a:cs typeface="Consolas" charset="0"/>
              </a:rPr>
              <a:t>ylab</a:t>
            </a:r>
            <a:r>
              <a:rPr lang="en-US" sz="2400" dirty="0">
                <a:solidFill>
                  <a:schemeClr val="accent2"/>
                </a:solidFill>
                <a:latin typeface="Consolas" charset="0"/>
                <a:ea typeface="Consolas" charset="0"/>
                <a:cs typeface="Consolas" charset="0"/>
              </a:rPr>
              <a:t> = "The Distances", </a:t>
            </a:r>
            <a:br>
              <a:rPr lang="en-US" sz="2400" dirty="0">
                <a:solidFill>
                  <a:schemeClr val="accent2"/>
                </a:solidFill>
                <a:latin typeface="Consolas" charset="0"/>
                <a:ea typeface="Consolas" charset="0"/>
                <a:cs typeface="Consolas" charset="0"/>
              </a:rPr>
            </a:br>
            <a:r>
              <a:rPr lang="en-US" sz="2400" dirty="0">
                <a:solidFill>
                  <a:schemeClr val="accent2"/>
                </a:solidFill>
                <a:latin typeface="Consolas" charset="0"/>
                <a:ea typeface="Consolas" charset="0"/>
                <a:cs typeface="Consolas" charset="0"/>
              </a:rPr>
              <a:t>col="steel blue")</a:t>
            </a:r>
          </a:p>
        </p:txBody>
      </p:sp>
      <p:pic>
        <p:nvPicPr>
          <p:cNvPr id="3" name="Picture 2"/>
          <p:cNvPicPr>
            <a:picLocks noChangeAspect="1"/>
          </p:cNvPicPr>
          <p:nvPr/>
        </p:nvPicPr>
        <p:blipFill>
          <a:blip r:embed="rId2"/>
          <a:stretch>
            <a:fillRect/>
          </a:stretch>
        </p:blipFill>
        <p:spPr>
          <a:xfrm>
            <a:off x="6181636" y="2514600"/>
            <a:ext cx="4503853" cy="3975099"/>
          </a:xfrm>
          <a:prstGeom prst="rect">
            <a:avLst/>
          </a:prstGeom>
        </p:spPr>
      </p:pic>
    </p:spTree>
    <p:extLst>
      <p:ext uri="{BB962C8B-B14F-4D97-AF65-F5344CB8AC3E}">
        <p14:creationId xmlns:p14="http://schemas.microsoft.com/office/powerpoint/2010/main" val="19520133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93000" y="1177213"/>
            <a:ext cx="6553200" cy="508000"/>
          </a:xfrm>
        </p:spPr>
        <p:txBody>
          <a:bodyPr>
            <a:normAutofit fontScale="90000"/>
          </a:bodyPr>
          <a:lstStyle/>
          <a:p>
            <a:pPr algn="l"/>
            <a:r>
              <a:rPr lang="en-US" b="1" dirty="0">
                <a:solidFill>
                  <a:srgbClr val="C00000"/>
                </a:solidFill>
              </a:rPr>
              <a:t>R: Plotting Data</a:t>
            </a:r>
          </a:p>
        </p:txBody>
      </p:sp>
      <p:sp>
        <p:nvSpPr>
          <p:cNvPr id="7" name="Content Placeholder 2"/>
          <p:cNvSpPr>
            <a:spLocks noGrp="1"/>
          </p:cNvSpPr>
          <p:nvPr>
            <p:ph idx="1"/>
          </p:nvPr>
        </p:nvSpPr>
        <p:spPr>
          <a:xfrm>
            <a:off x="1981203" y="1600201"/>
            <a:ext cx="4100665" cy="3638170"/>
          </a:xfrm>
        </p:spPr>
        <p:txBody>
          <a:bodyPr>
            <a:noAutofit/>
          </a:bodyPr>
          <a:lstStyle/>
          <a:p>
            <a:r>
              <a:rPr lang="en-US" sz="2400" dirty="0">
                <a:cs typeface="Arial"/>
              </a:rPr>
              <a:t>Each plot() call creates its own axes, labels, </a:t>
            </a:r>
            <a:r>
              <a:rPr lang="en-US" sz="2400" dirty="0" err="1">
                <a:cs typeface="Arial"/>
              </a:rPr>
              <a:t>etc</a:t>
            </a:r>
            <a:endParaRPr lang="en-US" sz="2400" dirty="0">
              <a:cs typeface="Arial"/>
            </a:endParaRPr>
          </a:p>
          <a:p>
            <a:r>
              <a:rPr lang="en-US" sz="2400" dirty="0">
                <a:cs typeface="Arial"/>
              </a:rPr>
              <a:t>Combining plot() calls can be messy</a:t>
            </a:r>
            <a:br>
              <a:rPr lang="en-US" sz="2400" dirty="0">
                <a:cs typeface="Arial"/>
              </a:rPr>
            </a:br>
            <a:r>
              <a:rPr lang="en-US" sz="2400" dirty="0">
                <a:solidFill>
                  <a:srgbClr val="C0504D"/>
                </a:solidFill>
                <a:latin typeface="Consolas" charset="0"/>
                <a:ea typeface="Consolas" charset="0"/>
                <a:cs typeface="Consolas" charset="0"/>
              </a:rPr>
              <a:t>plot(cars)</a:t>
            </a:r>
            <a:br>
              <a:rPr lang="en-US" sz="2400" dirty="0">
                <a:solidFill>
                  <a:srgbClr val="C0504D"/>
                </a:solidFill>
                <a:latin typeface="Consolas" charset="0"/>
                <a:ea typeface="Consolas" charset="0"/>
                <a:cs typeface="Consolas" charset="0"/>
              </a:rPr>
            </a:br>
            <a:r>
              <a:rPr lang="en-US" sz="2400" dirty="0">
                <a:solidFill>
                  <a:srgbClr val="C0504D"/>
                </a:solidFill>
                <a:latin typeface="Consolas" charset="0"/>
                <a:ea typeface="Consolas" charset="0"/>
                <a:cs typeface="Consolas" charset="0"/>
              </a:rPr>
              <a:t>par(new=TRUE)</a:t>
            </a:r>
            <a:br>
              <a:rPr lang="en-US" sz="2400" dirty="0">
                <a:solidFill>
                  <a:srgbClr val="C0504D"/>
                </a:solidFill>
                <a:latin typeface="Consolas" charset="0"/>
                <a:ea typeface="Consolas" charset="0"/>
                <a:cs typeface="Consolas" charset="0"/>
              </a:rPr>
            </a:br>
            <a:r>
              <a:rPr lang="en-US" sz="2400" dirty="0">
                <a:solidFill>
                  <a:srgbClr val="C0504D"/>
                </a:solidFill>
                <a:latin typeface="Consolas" charset="0"/>
                <a:ea typeface="Consolas" charset="0"/>
                <a:cs typeface="Consolas" charset="0"/>
              </a:rPr>
              <a:t>plot((</a:t>
            </a:r>
            <a:r>
              <a:rPr lang="en-US" sz="2400" dirty="0" err="1">
                <a:solidFill>
                  <a:srgbClr val="C0504D"/>
                </a:solidFill>
                <a:latin typeface="Consolas" charset="0"/>
                <a:ea typeface="Consolas" charset="0"/>
                <a:cs typeface="Consolas" charset="0"/>
              </a:rPr>
              <a:t>lowess</a:t>
            </a:r>
            <a:r>
              <a:rPr lang="en-US" sz="2400" dirty="0">
                <a:solidFill>
                  <a:srgbClr val="C0504D"/>
                </a:solidFill>
                <a:latin typeface="Consolas" charset="0"/>
                <a:ea typeface="Consolas" charset="0"/>
                <a:cs typeface="Consolas" charset="0"/>
              </a:rPr>
              <a:t>(cars),</a:t>
            </a:r>
            <a:br>
              <a:rPr lang="en-US" sz="2400" dirty="0">
                <a:solidFill>
                  <a:srgbClr val="C0504D"/>
                </a:solidFill>
                <a:latin typeface="Consolas" charset="0"/>
                <a:ea typeface="Consolas" charset="0"/>
                <a:cs typeface="Consolas" charset="0"/>
              </a:rPr>
            </a:br>
            <a:r>
              <a:rPr lang="en-US" sz="2400" dirty="0">
                <a:solidFill>
                  <a:srgbClr val="C0504D"/>
                </a:solidFill>
                <a:latin typeface="Consolas" charset="0"/>
                <a:ea typeface="Consolas" charset="0"/>
                <a:cs typeface="Consolas" charset="0"/>
              </a:rPr>
              <a:t>type="l",</a:t>
            </a:r>
            <a:br>
              <a:rPr lang="en-US" sz="2400" dirty="0">
                <a:solidFill>
                  <a:srgbClr val="C0504D"/>
                </a:solidFill>
                <a:latin typeface="Consolas" charset="0"/>
                <a:ea typeface="Consolas" charset="0"/>
                <a:cs typeface="Consolas" charset="0"/>
              </a:rPr>
            </a:br>
            <a:r>
              <a:rPr lang="en-US" sz="2400" dirty="0">
                <a:solidFill>
                  <a:srgbClr val="C0504D"/>
                </a:solidFill>
                <a:latin typeface="Consolas" charset="0"/>
                <a:ea typeface="Consolas" charset="0"/>
                <a:cs typeface="Consolas" charset="0"/>
              </a:rPr>
              <a:t>col="red"))</a:t>
            </a:r>
          </a:p>
          <a:p>
            <a:r>
              <a:rPr lang="en-US" sz="2400" dirty="0">
                <a:cs typeface="Arial"/>
              </a:rPr>
              <a:t>The graphs labels are clearly bad. While not obvious, the scales don’t match either.</a:t>
            </a:r>
          </a:p>
        </p:txBody>
      </p:sp>
      <p:pic>
        <p:nvPicPr>
          <p:cNvPr id="8" name="Picture 7"/>
          <p:cNvPicPr>
            <a:picLocks noChangeAspect="1"/>
          </p:cNvPicPr>
          <p:nvPr/>
        </p:nvPicPr>
        <p:blipFill>
          <a:blip r:embed="rId2"/>
          <a:stretch>
            <a:fillRect/>
          </a:stretch>
        </p:blipFill>
        <p:spPr>
          <a:xfrm>
            <a:off x="6361268" y="1474823"/>
            <a:ext cx="4128935" cy="4128935"/>
          </a:xfrm>
          <a:prstGeom prst="rect">
            <a:avLst/>
          </a:prstGeom>
        </p:spPr>
      </p:pic>
    </p:spTree>
    <p:extLst>
      <p:ext uri="{BB962C8B-B14F-4D97-AF65-F5344CB8AC3E}">
        <p14:creationId xmlns:p14="http://schemas.microsoft.com/office/powerpoint/2010/main" val="5281435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Plotting Data</a:t>
            </a:r>
            <a:endParaRPr lang="en-US" dirty="0"/>
          </a:p>
        </p:txBody>
      </p:sp>
      <p:sp>
        <p:nvSpPr>
          <p:cNvPr id="6" name="Content Placeholder 2"/>
          <p:cNvSpPr>
            <a:spLocks noGrp="1"/>
          </p:cNvSpPr>
          <p:nvPr>
            <p:ph idx="1"/>
          </p:nvPr>
        </p:nvSpPr>
        <p:spPr>
          <a:xfrm>
            <a:off x="1981203" y="2286000"/>
            <a:ext cx="4100665" cy="3638170"/>
          </a:xfrm>
        </p:spPr>
        <p:txBody>
          <a:bodyPr>
            <a:normAutofit/>
          </a:bodyPr>
          <a:lstStyle/>
          <a:p>
            <a:r>
              <a:rPr lang="en-US" sz="2400" dirty="0">
                <a:cs typeface="Arial"/>
              </a:rPr>
              <a:t>To add details it’s better to use so-called low-level functions.</a:t>
            </a:r>
            <a:br>
              <a:rPr lang="en-US" sz="2400" dirty="0">
                <a:cs typeface="Arial"/>
              </a:rPr>
            </a:br>
            <a:br>
              <a:rPr lang="en-US" sz="2400" dirty="0">
                <a:cs typeface="Arial"/>
              </a:rPr>
            </a:br>
            <a:r>
              <a:rPr lang="en-US" sz="2400" dirty="0">
                <a:solidFill>
                  <a:srgbClr val="C0504D"/>
                </a:solidFill>
                <a:latin typeface="Consolas" charset="0"/>
                <a:ea typeface="Consolas" charset="0"/>
                <a:cs typeface="Consolas" charset="0"/>
              </a:rPr>
              <a:t>plot(cars)</a:t>
            </a:r>
            <a:br>
              <a:rPr lang="en-US" sz="2400" dirty="0">
                <a:solidFill>
                  <a:srgbClr val="C0504D"/>
                </a:solidFill>
                <a:latin typeface="Consolas" charset="0"/>
                <a:ea typeface="Consolas" charset="0"/>
                <a:cs typeface="Consolas" charset="0"/>
              </a:rPr>
            </a:br>
            <a:r>
              <a:rPr lang="en-US" sz="2400" dirty="0">
                <a:solidFill>
                  <a:srgbClr val="C0504D"/>
                </a:solidFill>
                <a:latin typeface="Consolas" charset="0"/>
                <a:ea typeface="Consolas" charset="0"/>
                <a:cs typeface="Consolas" charset="0"/>
              </a:rPr>
              <a:t>line(</a:t>
            </a:r>
            <a:r>
              <a:rPr lang="en-US" sz="2400" dirty="0" err="1">
                <a:solidFill>
                  <a:srgbClr val="C0504D"/>
                </a:solidFill>
                <a:latin typeface="Consolas" charset="0"/>
                <a:ea typeface="Consolas" charset="0"/>
                <a:cs typeface="Consolas" charset="0"/>
              </a:rPr>
              <a:t>lowess</a:t>
            </a:r>
            <a:r>
              <a:rPr lang="en-US" sz="2400" dirty="0">
                <a:solidFill>
                  <a:srgbClr val="C0504D"/>
                </a:solidFill>
                <a:latin typeface="Consolas" charset="0"/>
                <a:ea typeface="Consolas" charset="0"/>
                <a:cs typeface="Consolas" charset="0"/>
              </a:rPr>
              <a:t>(cars),</a:t>
            </a:r>
            <a:br>
              <a:rPr lang="en-US" sz="2400" dirty="0">
                <a:solidFill>
                  <a:srgbClr val="C0504D"/>
                </a:solidFill>
                <a:latin typeface="Consolas" charset="0"/>
                <a:ea typeface="Consolas" charset="0"/>
                <a:cs typeface="Consolas" charset="0"/>
              </a:rPr>
            </a:br>
            <a:r>
              <a:rPr lang="en-US" sz="2400" dirty="0">
                <a:solidFill>
                  <a:srgbClr val="C0504D"/>
                </a:solidFill>
                <a:latin typeface="Consolas" charset="0"/>
                <a:ea typeface="Consolas" charset="0"/>
                <a:cs typeface="Consolas" charset="0"/>
              </a:rPr>
              <a:t>col="red")</a:t>
            </a:r>
          </a:p>
        </p:txBody>
      </p:sp>
      <p:pic>
        <p:nvPicPr>
          <p:cNvPr id="9" name="Picture 8"/>
          <p:cNvPicPr>
            <a:picLocks noChangeAspect="1"/>
          </p:cNvPicPr>
          <p:nvPr/>
        </p:nvPicPr>
        <p:blipFill>
          <a:blip r:embed="rId2"/>
          <a:stretch>
            <a:fillRect/>
          </a:stretch>
        </p:blipFill>
        <p:spPr>
          <a:xfrm>
            <a:off x="6081868" y="1600204"/>
            <a:ext cx="4610099" cy="4610099"/>
          </a:xfrm>
          <a:prstGeom prst="rect">
            <a:avLst/>
          </a:prstGeom>
        </p:spPr>
      </p:pic>
    </p:spTree>
    <p:extLst>
      <p:ext uri="{BB962C8B-B14F-4D97-AF65-F5344CB8AC3E}">
        <p14:creationId xmlns:p14="http://schemas.microsoft.com/office/powerpoint/2010/main" val="19706880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43800" y="1346201"/>
            <a:ext cx="6553200" cy="508000"/>
          </a:xfrm>
        </p:spPr>
        <p:txBody>
          <a:bodyPr>
            <a:normAutofit fontScale="90000"/>
          </a:bodyPr>
          <a:lstStyle/>
          <a:p>
            <a:pPr algn="l"/>
            <a:r>
              <a:rPr lang="en-US" dirty="0">
                <a:solidFill>
                  <a:schemeClr val="bg1"/>
                </a:solidFill>
              </a:rPr>
              <a:t>R: Plotting Data</a:t>
            </a:r>
            <a:endParaRPr lang="en-US" dirty="0"/>
          </a:p>
        </p:txBody>
      </p:sp>
      <p:sp>
        <p:nvSpPr>
          <p:cNvPr id="7" name="Content Placeholder 2"/>
          <p:cNvSpPr>
            <a:spLocks noGrp="1"/>
          </p:cNvSpPr>
          <p:nvPr>
            <p:ph idx="1"/>
          </p:nvPr>
        </p:nvSpPr>
        <p:spPr>
          <a:xfrm>
            <a:off x="1964108" y="2286000"/>
            <a:ext cx="4100665" cy="3638170"/>
          </a:xfrm>
        </p:spPr>
        <p:txBody>
          <a:bodyPr>
            <a:normAutofit fontScale="92500" lnSpcReduction="10000"/>
          </a:bodyPr>
          <a:lstStyle/>
          <a:p>
            <a:r>
              <a:rPr lang="en-US" dirty="0">
                <a:cs typeface="Arial"/>
              </a:rPr>
              <a:t>To show multiple plots in one graphics window use the par() command with the </a:t>
            </a:r>
            <a:r>
              <a:rPr lang="en-US" dirty="0" err="1">
                <a:cs typeface="Arial"/>
              </a:rPr>
              <a:t>mfrow</a:t>
            </a:r>
            <a:r>
              <a:rPr lang="en-US" dirty="0">
                <a:cs typeface="Arial"/>
              </a:rPr>
              <a:t> parameter</a:t>
            </a:r>
            <a:br>
              <a:rPr lang="en-US" dirty="0">
                <a:cs typeface="Arial"/>
              </a:rPr>
            </a:br>
            <a:br>
              <a:rPr lang="en-US" dirty="0">
                <a:cs typeface="Arial"/>
              </a:rPr>
            </a:br>
            <a:r>
              <a:rPr lang="en-US" dirty="0">
                <a:solidFill>
                  <a:srgbClr val="C0504D"/>
                </a:solidFill>
                <a:cs typeface="Arial"/>
              </a:rPr>
              <a:t>par(</a:t>
            </a:r>
            <a:r>
              <a:rPr lang="en-US" dirty="0" err="1">
                <a:solidFill>
                  <a:srgbClr val="C0504D"/>
                </a:solidFill>
                <a:cs typeface="Arial"/>
              </a:rPr>
              <a:t>mfrow</a:t>
            </a:r>
            <a:r>
              <a:rPr lang="en-US" dirty="0">
                <a:solidFill>
                  <a:srgbClr val="C0504D"/>
                </a:solidFill>
                <a:cs typeface="Arial"/>
              </a:rPr>
              <a:t>=c(2, 2))</a:t>
            </a:r>
            <a:br>
              <a:rPr lang="en-US" dirty="0">
                <a:solidFill>
                  <a:srgbClr val="C0504D"/>
                </a:solidFill>
                <a:cs typeface="Arial"/>
              </a:rPr>
            </a:br>
            <a:r>
              <a:rPr lang="en-US" dirty="0">
                <a:solidFill>
                  <a:srgbClr val="C0504D"/>
                </a:solidFill>
                <a:cs typeface="Arial"/>
              </a:rPr>
              <a:t>plot(cars, type="p")</a:t>
            </a:r>
            <a:br>
              <a:rPr lang="en-US" dirty="0">
                <a:solidFill>
                  <a:srgbClr val="C0504D"/>
                </a:solidFill>
                <a:cs typeface="Arial"/>
              </a:rPr>
            </a:br>
            <a:r>
              <a:rPr lang="en-US" dirty="0">
                <a:solidFill>
                  <a:srgbClr val="C0504D"/>
                </a:solidFill>
                <a:cs typeface="Arial"/>
              </a:rPr>
              <a:t>plot(cars, type="l")</a:t>
            </a:r>
            <a:br>
              <a:rPr lang="en-US" dirty="0">
                <a:solidFill>
                  <a:srgbClr val="C0504D"/>
                </a:solidFill>
                <a:cs typeface="Arial"/>
              </a:rPr>
            </a:br>
            <a:r>
              <a:rPr lang="en-US" dirty="0">
                <a:solidFill>
                  <a:srgbClr val="C0504D"/>
                </a:solidFill>
                <a:cs typeface="Arial"/>
              </a:rPr>
              <a:t>plot(cars, type="h")</a:t>
            </a:r>
            <a:br>
              <a:rPr lang="en-US" dirty="0">
                <a:solidFill>
                  <a:srgbClr val="C0504D"/>
                </a:solidFill>
                <a:cs typeface="Arial"/>
              </a:rPr>
            </a:br>
            <a:r>
              <a:rPr lang="en-US" dirty="0">
                <a:solidFill>
                  <a:srgbClr val="C0504D"/>
                </a:solidFill>
                <a:cs typeface="Arial"/>
              </a:rPr>
              <a:t>plot(cars, type="s")</a:t>
            </a:r>
          </a:p>
        </p:txBody>
      </p:sp>
      <p:pic>
        <p:nvPicPr>
          <p:cNvPr id="8" name="Picture 7"/>
          <p:cNvPicPr>
            <a:picLocks noChangeAspect="1"/>
          </p:cNvPicPr>
          <p:nvPr/>
        </p:nvPicPr>
        <p:blipFill>
          <a:blip r:embed="rId2"/>
          <a:stretch>
            <a:fillRect/>
          </a:stretch>
        </p:blipFill>
        <p:spPr>
          <a:xfrm>
            <a:off x="6081868" y="1600204"/>
            <a:ext cx="4586135" cy="4586135"/>
          </a:xfrm>
          <a:prstGeom prst="rect">
            <a:avLst/>
          </a:prstGeom>
        </p:spPr>
      </p:pic>
    </p:spTree>
    <p:extLst>
      <p:ext uri="{BB962C8B-B14F-4D97-AF65-F5344CB8AC3E}">
        <p14:creationId xmlns:p14="http://schemas.microsoft.com/office/powerpoint/2010/main" val="16561172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b="1" dirty="0">
                <a:solidFill>
                  <a:srgbClr val="C00000"/>
                </a:solidFill>
              </a:rPr>
              <a:t>R: Plotting Data</a:t>
            </a:r>
          </a:p>
        </p:txBody>
      </p:sp>
      <p:sp>
        <p:nvSpPr>
          <p:cNvPr id="7" name="Content Placeholder 2"/>
          <p:cNvSpPr>
            <a:spLocks noGrp="1"/>
          </p:cNvSpPr>
          <p:nvPr>
            <p:ph idx="1"/>
          </p:nvPr>
        </p:nvSpPr>
        <p:spPr>
          <a:xfrm>
            <a:off x="1974957" y="1987930"/>
            <a:ext cx="4100665" cy="3638170"/>
          </a:xfrm>
        </p:spPr>
        <p:txBody>
          <a:bodyPr>
            <a:normAutofit/>
          </a:bodyPr>
          <a:lstStyle/>
          <a:p>
            <a:r>
              <a:rPr lang="en-US" sz="2400" dirty="0">
                <a:cs typeface="Arial"/>
              </a:rPr>
              <a:t>The default plot type for a </a:t>
            </a:r>
            <a:r>
              <a:rPr lang="en-US" sz="2400" dirty="0" err="1">
                <a:cs typeface="Arial"/>
              </a:rPr>
              <a:t>dataframe</a:t>
            </a:r>
            <a:r>
              <a:rPr lang="en-US" sz="2400" dirty="0">
                <a:cs typeface="Arial"/>
              </a:rPr>
              <a:t> is a scatterplot</a:t>
            </a:r>
            <a:br>
              <a:rPr lang="en-US" sz="2400" dirty="0">
                <a:cs typeface="Arial"/>
              </a:rPr>
            </a:br>
            <a:br>
              <a:rPr lang="en-US" sz="2400" dirty="0">
                <a:cs typeface="Arial"/>
              </a:rPr>
            </a:br>
            <a:r>
              <a:rPr lang="en-US" sz="2400" dirty="0">
                <a:solidFill>
                  <a:schemeClr val="accent2"/>
                </a:solidFill>
                <a:latin typeface="Consolas" charset="0"/>
                <a:ea typeface="Consolas" charset="0"/>
                <a:cs typeface="Consolas" charset="0"/>
              </a:rPr>
              <a:t>plot(</a:t>
            </a:r>
            <a:r>
              <a:rPr lang="en-US" sz="2400" dirty="0" err="1">
                <a:solidFill>
                  <a:schemeClr val="accent2"/>
                </a:solidFill>
                <a:latin typeface="Consolas" charset="0"/>
                <a:ea typeface="Consolas" charset="0"/>
                <a:cs typeface="Consolas" charset="0"/>
              </a:rPr>
              <a:t>BirdDF</a:t>
            </a:r>
            <a:r>
              <a:rPr lang="en-US" sz="2400" dirty="0">
                <a:solidFill>
                  <a:schemeClr val="accent2"/>
                </a:solidFill>
                <a:latin typeface="Consolas" charset="0"/>
                <a:ea typeface="Consolas" charset="0"/>
                <a:cs typeface="Consolas" charset="0"/>
              </a:rPr>
              <a:t>)</a:t>
            </a:r>
          </a:p>
        </p:txBody>
      </p:sp>
      <p:pic>
        <p:nvPicPr>
          <p:cNvPr id="3" name="Picture 2"/>
          <p:cNvPicPr>
            <a:picLocks noChangeAspect="1"/>
          </p:cNvPicPr>
          <p:nvPr/>
        </p:nvPicPr>
        <p:blipFill>
          <a:blip r:embed="rId2"/>
          <a:stretch>
            <a:fillRect/>
          </a:stretch>
        </p:blipFill>
        <p:spPr>
          <a:xfrm>
            <a:off x="6075619" y="1992719"/>
            <a:ext cx="4561412" cy="4025900"/>
          </a:xfrm>
          <a:prstGeom prst="rect">
            <a:avLst/>
          </a:prstGeom>
        </p:spPr>
      </p:pic>
    </p:spTree>
    <p:extLst>
      <p:ext uri="{BB962C8B-B14F-4D97-AF65-F5344CB8AC3E}">
        <p14:creationId xmlns:p14="http://schemas.microsoft.com/office/powerpoint/2010/main" val="19585704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Plotting Data</a:t>
            </a:r>
            <a:endParaRPr lang="en-US" dirty="0"/>
          </a:p>
        </p:txBody>
      </p:sp>
      <p:sp>
        <p:nvSpPr>
          <p:cNvPr id="7" name="Content Placeholder 2"/>
          <p:cNvSpPr>
            <a:spLocks noGrp="1"/>
          </p:cNvSpPr>
          <p:nvPr>
            <p:ph idx="1"/>
          </p:nvPr>
        </p:nvSpPr>
        <p:spPr>
          <a:xfrm>
            <a:off x="1981203" y="1600201"/>
            <a:ext cx="4100665" cy="3638170"/>
          </a:xfrm>
        </p:spPr>
        <p:txBody>
          <a:bodyPr>
            <a:normAutofit/>
          </a:bodyPr>
          <a:lstStyle/>
          <a:p>
            <a:r>
              <a:rPr lang="en-US" sz="2400" dirty="0">
                <a:cs typeface="Arial"/>
              </a:rPr>
              <a:t>For </a:t>
            </a:r>
            <a:r>
              <a:rPr lang="en-US" sz="2400" dirty="0" err="1">
                <a:cs typeface="Arial"/>
              </a:rPr>
              <a:t>dataframes</a:t>
            </a:r>
            <a:r>
              <a:rPr lang="en-US" sz="2400" dirty="0">
                <a:cs typeface="Arial"/>
              </a:rPr>
              <a:t> with lots of data scatterplots can be a bit much</a:t>
            </a:r>
            <a:br>
              <a:rPr lang="en-US" sz="2400" dirty="0">
                <a:cs typeface="Arial"/>
              </a:rPr>
            </a:br>
            <a:br>
              <a:rPr lang="en-US" sz="2400" dirty="0">
                <a:cs typeface="Arial"/>
              </a:rPr>
            </a:br>
            <a:r>
              <a:rPr lang="en-US" sz="2400" dirty="0">
                <a:solidFill>
                  <a:srgbClr val="C0504D"/>
                </a:solidFill>
                <a:latin typeface="Consolas" charset="0"/>
                <a:ea typeface="Consolas" charset="0"/>
                <a:cs typeface="Consolas" charset="0"/>
              </a:rPr>
              <a:t>plot(</a:t>
            </a:r>
            <a:r>
              <a:rPr lang="en-US" sz="2400" dirty="0" err="1">
                <a:solidFill>
                  <a:srgbClr val="C0504D"/>
                </a:solidFill>
                <a:latin typeface="Consolas" charset="0"/>
                <a:ea typeface="Consolas" charset="0"/>
                <a:cs typeface="Consolas" charset="0"/>
              </a:rPr>
              <a:t>mtcars</a:t>
            </a:r>
            <a:r>
              <a:rPr lang="en-US" sz="2400" dirty="0">
                <a:solidFill>
                  <a:srgbClr val="C0504D"/>
                </a:solidFill>
                <a:latin typeface="Consolas" charset="0"/>
                <a:ea typeface="Consolas" charset="0"/>
                <a:cs typeface="Consolas" charset="0"/>
              </a:rPr>
              <a:t>)</a:t>
            </a:r>
          </a:p>
        </p:txBody>
      </p:sp>
      <p:pic>
        <p:nvPicPr>
          <p:cNvPr id="5" name="Picture 4"/>
          <p:cNvPicPr>
            <a:picLocks noChangeAspect="1"/>
          </p:cNvPicPr>
          <p:nvPr/>
        </p:nvPicPr>
        <p:blipFill>
          <a:blip r:embed="rId2"/>
          <a:stretch>
            <a:fillRect/>
          </a:stretch>
        </p:blipFill>
        <p:spPr>
          <a:xfrm>
            <a:off x="6055846" y="1600201"/>
            <a:ext cx="4612154" cy="4612154"/>
          </a:xfrm>
          <a:prstGeom prst="rect">
            <a:avLst/>
          </a:prstGeom>
        </p:spPr>
      </p:pic>
    </p:spTree>
    <p:extLst>
      <p:ext uri="{BB962C8B-B14F-4D97-AF65-F5344CB8AC3E}">
        <p14:creationId xmlns:p14="http://schemas.microsoft.com/office/powerpoint/2010/main" val="375083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Plotting Data</a:t>
            </a:r>
            <a:endParaRPr lang="en-US" dirty="0"/>
          </a:p>
        </p:txBody>
      </p:sp>
      <p:sp>
        <p:nvSpPr>
          <p:cNvPr id="7" name="Content Placeholder 2"/>
          <p:cNvSpPr>
            <a:spLocks noGrp="1"/>
          </p:cNvSpPr>
          <p:nvPr>
            <p:ph idx="1"/>
          </p:nvPr>
        </p:nvSpPr>
        <p:spPr>
          <a:xfrm>
            <a:off x="1981202" y="2074182"/>
            <a:ext cx="4100665" cy="3638170"/>
          </a:xfrm>
        </p:spPr>
        <p:txBody>
          <a:bodyPr>
            <a:normAutofit/>
          </a:bodyPr>
          <a:lstStyle/>
          <a:p>
            <a:r>
              <a:rPr lang="en-US" sz="2400" dirty="0">
                <a:cs typeface="Arial"/>
              </a:rPr>
              <a:t>If you are working in batch, you can have plot write to a file.</a:t>
            </a:r>
            <a:br>
              <a:rPr lang="en-US" sz="2400" dirty="0">
                <a:cs typeface="Arial"/>
              </a:rPr>
            </a:br>
            <a:br>
              <a:rPr lang="en-US" sz="2400" dirty="0">
                <a:cs typeface="Arial"/>
              </a:rPr>
            </a:br>
            <a:r>
              <a:rPr lang="en-US" sz="2400" dirty="0" err="1">
                <a:solidFill>
                  <a:schemeClr val="accent2"/>
                </a:solidFill>
                <a:latin typeface="Consolas" charset="0"/>
                <a:ea typeface="Consolas" charset="0"/>
                <a:cs typeface="Consolas" charset="0"/>
              </a:rPr>
              <a:t>png</a:t>
            </a:r>
            <a:r>
              <a:rPr lang="en-US" sz="2400" dirty="0">
                <a:solidFill>
                  <a:schemeClr val="accent2"/>
                </a:solidFill>
                <a:latin typeface="Consolas" charset="0"/>
                <a:ea typeface="Consolas" charset="0"/>
                <a:cs typeface="Consolas" charset="0"/>
              </a:rPr>
              <a:t>(filename = "</a:t>
            </a:r>
            <a:r>
              <a:rPr lang="en-US" sz="2400" dirty="0" err="1">
                <a:solidFill>
                  <a:schemeClr val="accent2"/>
                </a:solidFill>
                <a:latin typeface="Consolas" charset="0"/>
                <a:ea typeface="Consolas" charset="0"/>
                <a:cs typeface="Consolas" charset="0"/>
              </a:rPr>
              <a:t>mess.png</a:t>
            </a:r>
            <a:r>
              <a:rPr lang="en-US" sz="2400" dirty="0">
                <a:solidFill>
                  <a:schemeClr val="accent2"/>
                </a:solidFill>
                <a:latin typeface="Consolas" charset="0"/>
                <a:ea typeface="Consolas" charset="0"/>
                <a:cs typeface="Consolas" charset="0"/>
              </a:rPr>
              <a:t>")</a:t>
            </a:r>
            <a:br>
              <a:rPr lang="en-US" sz="2400" dirty="0">
                <a:solidFill>
                  <a:schemeClr val="accent2"/>
                </a:solidFill>
                <a:latin typeface="Consolas" charset="0"/>
                <a:ea typeface="Consolas" charset="0"/>
                <a:cs typeface="Consolas" charset="0"/>
              </a:rPr>
            </a:br>
            <a:r>
              <a:rPr lang="en-US" sz="2400" dirty="0">
                <a:solidFill>
                  <a:schemeClr val="accent2"/>
                </a:solidFill>
                <a:latin typeface="Consolas" charset="0"/>
                <a:ea typeface="Consolas" charset="0"/>
                <a:cs typeface="Consolas" charset="0"/>
              </a:rPr>
              <a:t>plot(</a:t>
            </a:r>
            <a:r>
              <a:rPr lang="en-US" sz="2400" dirty="0" err="1">
                <a:solidFill>
                  <a:schemeClr val="accent2"/>
                </a:solidFill>
                <a:latin typeface="Consolas" charset="0"/>
                <a:ea typeface="Consolas" charset="0"/>
                <a:cs typeface="Consolas" charset="0"/>
              </a:rPr>
              <a:t>mtcars</a:t>
            </a:r>
            <a:r>
              <a:rPr lang="en-US" sz="2400" dirty="0">
                <a:solidFill>
                  <a:schemeClr val="accent2"/>
                </a:solidFill>
                <a:latin typeface="Consolas" charset="0"/>
                <a:ea typeface="Consolas" charset="0"/>
                <a:cs typeface="Consolas" charset="0"/>
              </a:rPr>
              <a:t>)</a:t>
            </a:r>
            <a:br>
              <a:rPr lang="en-US" sz="2400" dirty="0">
                <a:solidFill>
                  <a:schemeClr val="accent2"/>
                </a:solidFill>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dev.off</a:t>
            </a:r>
            <a:r>
              <a:rPr lang="en-US" sz="2400" dirty="0">
                <a:solidFill>
                  <a:schemeClr val="accent2"/>
                </a:solidFill>
                <a:latin typeface="Consolas" charset="0"/>
                <a:ea typeface="Consolas" charset="0"/>
                <a:cs typeface="Consolas" charset="0"/>
              </a:rPr>
              <a:t>()</a:t>
            </a:r>
          </a:p>
        </p:txBody>
      </p:sp>
      <p:pic>
        <p:nvPicPr>
          <p:cNvPr id="5" name="Picture 4"/>
          <p:cNvPicPr>
            <a:picLocks noChangeAspect="1"/>
          </p:cNvPicPr>
          <p:nvPr/>
        </p:nvPicPr>
        <p:blipFill>
          <a:blip r:embed="rId2"/>
          <a:stretch>
            <a:fillRect/>
          </a:stretch>
        </p:blipFill>
        <p:spPr>
          <a:xfrm>
            <a:off x="6081867" y="1600203"/>
            <a:ext cx="4586135" cy="4586135"/>
          </a:xfrm>
          <a:prstGeom prst="rect">
            <a:avLst/>
          </a:prstGeom>
        </p:spPr>
      </p:pic>
    </p:spTree>
    <p:extLst>
      <p:ext uri="{BB962C8B-B14F-4D97-AF65-F5344CB8AC3E}">
        <p14:creationId xmlns:p14="http://schemas.microsoft.com/office/powerpoint/2010/main" val="139544961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Plotting Data</a:t>
            </a:r>
            <a:endParaRPr lang="en-US" dirty="0"/>
          </a:p>
        </p:txBody>
      </p:sp>
      <p:sp>
        <p:nvSpPr>
          <p:cNvPr id="3" name="Content Placeholder 2"/>
          <p:cNvSpPr>
            <a:spLocks noGrp="1"/>
          </p:cNvSpPr>
          <p:nvPr>
            <p:ph idx="1"/>
          </p:nvPr>
        </p:nvSpPr>
        <p:spPr>
          <a:xfrm>
            <a:off x="1752600" y="1690690"/>
            <a:ext cx="9372600" cy="4525963"/>
          </a:xfrm>
        </p:spPr>
        <p:txBody>
          <a:bodyPr>
            <a:normAutofit/>
          </a:bodyPr>
          <a:lstStyle/>
          <a:p>
            <a:r>
              <a:rPr lang="en-US" sz="4400" dirty="0">
                <a:ea typeface="Consolas" charset="0"/>
                <a:cs typeface="Consolas" charset="0"/>
              </a:rPr>
              <a:t>For more fine-tuned control of graphics consider the lattice ggplot2 packages.</a:t>
            </a:r>
          </a:p>
          <a:p>
            <a:r>
              <a:rPr lang="en-US" sz="4400" dirty="0">
                <a:ea typeface="Consolas" charset="0"/>
                <a:cs typeface="Consolas" charset="0"/>
              </a:rPr>
              <a:t>They probably deserve a talk on their own. </a:t>
            </a:r>
            <a:endParaRPr lang="en-US" sz="4400" dirty="0"/>
          </a:p>
          <a:p>
            <a:endParaRPr lang="en-US" sz="4400" dirty="0"/>
          </a:p>
          <a:p>
            <a:endParaRPr lang="en-US" sz="4400" dirty="0"/>
          </a:p>
        </p:txBody>
      </p:sp>
    </p:spTree>
    <p:extLst>
      <p:ext uri="{BB962C8B-B14F-4D97-AF65-F5344CB8AC3E}">
        <p14:creationId xmlns:p14="http://schemas.microsoft.com/office/powerpoint/2010/main" val="8158550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29400" y="1468229"/>
            <a:ext cx="6553200" cy="508000"/>
          </a:xfrm>
        </p:spPr>
        <p:txBody>
          <a:bodyPr>
            <a:normAutofit fontScale="90000"/>
          </a:bodyPr>
          <a:lstStyle/>
          <a:p>
            <a:pPr algn="l"/>
            <a:r>
              <a:rPr lang="en-US" b="1" dirty="0">
                <a:solidFill>
                  <a:srgbClr val="C00000"/>
                </a:solidFill>
              </a:rPr>
              <a:t>R: Analyzing data</a:t>
            </a:r>
          </a:p>
        </p:txBody>
      </p:sp>
      <p:sp>
        <p:nvSpPr>
          <p:cNvPr id="3" name="Content Placeholder 2"/>
          <p:cNvSpPr>
            <a:spLocks noGrp="1"/>
          </p:cNvSpPr>
          <p:nvPr>
            <p:ph idx="1"/>
          </p:nvPr>
        </p:nvSpPr>
        <p:spPr>
          <a:xfrm>
            <a:off x="1981200" y="2362203"/>
            <a:ext cx="9601200" cy="3040063"/>
          </a:xfrm>
        </p:spPr>
        <p:txBody>
          <a:bodyPr>
            <a:noAutofit/>
          </a:bodyPr>
          <a:lstStyle/>
          <a:p>
            <a:r>
              <a:rPr lang="en-US" sz="2000" dirty="0"/>
              <a:t>Common statistical tests are very straightforward in R. How about a t-test that the mean of the speeds in </a:t>
            </a:r>
            <a:r>
              <a:rPr lang="en-US" sz="2000" dirty="0">
                <a:latin typeface="Consolas" charset="0"/>
                <a:ea typeface="Consolas" charset="0"/>
                <a:cs typeface="Consolas" charset="0"/>
              </a:rPr>
              <a:t>cars</a:t>
            </a:r>
            <a:r>
              <a:rPr lang="en-US" sz="2000" dirty="0"/>
              <a:t> is not 12?</a:t>
            </a:r>
            <a:br>
              <a:rPr lang="en-US" sz="2000" dirty="0"/>
            </a:br>
            <a:r>
              <a:rPr lang="en-US" sz="2000" dirty="0" err="1">
                <a:solidFill>
                  <a:schemeClr val="accent2"/>
                </a:solidFill>
                <a:latin typeface="Consolas" charset="0"/>
                <a:ea typeface="Consolas" charset="0"/>
                <a:cs typeface="Consolas" charset="0"/>
              </a:rPr>
              <a:t>t.test</a:t>
            </a:r>
            <a:r>
              <a:rPr lang="en-US" sz="2000" dirty="0">
                <a:solidFill>
                  <a:schemeClr val="accent2"/>
                </a:solidFill>
                <a:latin typeface="Consolas" charset="0"/>
                <a:ea typeface="Consolas" charset="0"/>
                <a:cs typeface="Consolas" charset="0"/>
              </a:rPr>
              <a:t>(</a:t>
            </a:r>
            <a:r>
              <a:rPr lang="en-US" sz="2000" dirty="0" err="1">
                <a:solidFill>
                  <a:schemeClr val="accent2"/>
                </a:solidFill>
                <a:latin typeface="Consolas" charset="0"/>
                <a:ea typeface="Consolas" charset="0"/>
                <a:cs typeface="Consolas" charset="0"/>
              </a:rPr>
              <a:t>cars$speed</a:t>
            </a:r>
            <a:r>
              <a:rPr lang="en-US" sz="2000" dirty="0">
                <a:solidFill>
                  <a:schemeClr val="accent2"/>
                </a:solidFill>
                <a:latin typeface="Consolas" charset="0"/>
                <a:ea typeface="Consolas" charset="0"/>
                <a:cs typeface="Consolas" charset="0"/>
              </a:rPr>
              <a:t>, mu=12) </a:t>
            </a:r>
            <a:br>
              <a:rPr lang="en-US" sz="2000" dirty="0">
                <a:latin typeface="Consolas" charset="0"/>
                <a:ea typeface="Consolas" charset="0"/>
                <a:cs typeface="Consolas" charset="0"/>
              </a:rPr>
            </a:br>
            <a:br>
              <a:rPr lang="en-US" sz="2000" dirty="0">
                <a:latin typeface="Consolas" charset="0"/>
                <a:ea typeface="Consolas" charset="0"/>
                <a:cs typeface="Consolas" charset="0"/>
              </a:rPr>
            </a:br>
            <a:r>
              <a:rPr lang="en-US" sz="2000" dirty="0">
                <a:latin typeface="Consolas" charset="0"/>
                <a:ea typeface="Consolas" charset="0"/>
                <a:cs typeface="Consolas" charset="0"/>
              </a:rPr>
              <a:t> 	One Sample t-test</a:t>
            </a:r>
            <a:br>
              <a:rPr lang="en-US" sz="2000" dirty="0">
                <a:latin typeface="Consolas" charset="0"/>
                <a:ea typeface="Consolas" charset="0"/>
                <a:cs typeface="Consolas" charset="0"/>
              </a:rPr>
            </a:br>
            <a:r>
              <a:rPr lang="en-US" sz="2000" dirty="0">
                <a:latin typeface="Consolas" charset="0"/>
                <a:ea typeface="Consolas" charset="0"/>
                <a:cs typeface="Consolas" charset="0"/>
              </a:rPr>
              <a:t>data:  </a:t>
            </a:r>
            <a:r>
              <a:rPr lang="en-US" sz="2000" dirty="0" err="1">
                <a:latin typeface="Consolas" charset="0"/>
                <a:ea typeface="Consolas" charset="0"/>
                <a:cs typeface="Consolas" charset="0"/>
              </a:rPr>
              <a:t>cars$speed</a:t>
            </a:r>
            <a:br>
              <a:rPr lang="en-US" sz="2000" dirty="0">
                <a:latin typeface="Consolas" charset="0"/>
                <a:ea typeface="Consolas" charset="0"/>
                <a:cs typeface="Consolas" charset="0"/>
              </a:rPr>
            </a:br>
            <a:r>
              <a:rPr lang="en-US" sz="2000" dirty="0">
                <a:latin typeface="Consolas" charset="0"/>
                <a:ea typeface="Consolas" charset="0"/>
                <a:cs typeface="Consolas" charset="0"/>
              </a:rPr>
              <a:t>t = 4.5468, </a:t>
            </a:r>
            <a:r>
              <a:rPr lang="en-US" sz="2000" dirty="0" err="1">
                <a:latin typeface="Consolas" charset="0"/>
                <a:ea typeface="Consolas" charset="0"/>
                <a:cs typeface="Consolas" charset="0"/>
              </a:rPr>
              <a:t>df</a:t>
            </a:r>
            <a:r>
              <a:rPr lang="en-US" sz="2000" dirty="0">
                <a:latin typeface="Consolas" charset="0"/>
                <a:ea typeface="Consolas" charset="0"/>
                <a:cs typeface="Consolas" charset="0"/>
              </a:rPr>
              <a:t> = 49, p-value = 3.588e-05</a:t>
            </a:r>
            <a:br>
              <a:rPr lang="en-US" sz="2000" dirty="0">
                <a:latin typeface="Consolas" charset="0"/>
                <a:ea typeface="Consolas" charset="0"/>
                <a:cs typeface="Consolas" charset="0"/>
              </a:rPr>
            </a:br>
            <a:r>
              <a:rPr lang="en-US" sz="2000" dirty="0">
                <a:latin typeface="Consolas" charset="0"/>
                <a:ea typeface="Consolas" charset="0"/>
                <a:cs typeface="Consolas" charset="0"/>
              </a:rPr>
              <a:t>alternative hypothesis: true mean is not equal to 12</a:t>
            </a:r>
            <a:br>
              <a:rPr lang="en-US" sz="2000" dirty="0">
                <a:latin typeface="Consolas" charset="0"/>
                <a:ea typeface="Consolas" charset="0"/>
                <a:cs typeface="Consolas" charset="0"/>
              </a:rPr>
            </a:br>
            <a:r>
              <a:rPr lang="en-US" sz="2000" dirty="0">
                <a:latin typeface="Consolas" charset="0"/>
                <a:ea typeface="Consolas" charset="0"/>
                <a:cs typeface="Consolas" charset="0"/>
              </a:rPr>
              <a:t>95 percent confidence interval:</a:t>
            </a:r>
            <a:br>
              <a:rPr lang="en-US" sz="2000" dirty="0">
                <a:latin typeface="Consolas" charset="0"/>
                <a:ea typeface="Consolas" charset="0"/>
                <a:cs typeface="Consolas" charset="0"/>
              </a:rPr>
            </a:br>
            <a:r>
              <a:rPr lang="en-US" sz="2000" dirty="0">
                <a:latin typeface="Consolas" charset="0"/>
                <a:ea typeface="Consolas" charset="0"/>
                <a:cs typeface="Consolas" charset="0"/>
              </a:rPr>
              <a:t> 13.89727 16.90273</a:t>
            </a:r>
            <a:br>
              <a:rPr lang="en-US" sz="2000" dirty="0">
                <a:latin typeface="Consolas" charset="0"/>
                <a:ea typeface="Consolas" charset="0"/>
                <a:cs typeface="Consolas" charset="0"/>
              </a:rPr>
            </a:br>
            <a:r>
              <a:rPr lang="en-US" sz="2000" dirty="0">
                <a:latin typeface="Consolas" charset="0"/>
                <a:ea typeface="Consolas" charset="0"/>
                <a:cs typeface="Consolas" charset="0"/>
              </a:rPr>
              <a:t>sample estimates:</a:t>
            </a:r>
            <a:br>
              <a:rPr lang="en-US" sz="2000" dirty="0">
                <a:latin typeface="Consolas" charset="0"/>
                <a:ea typeface="Consolas" charset="0"/>
                <a:cs typeface="Consolas" charset="0"/>
              </a:rPr>
            </a:br>
            <a:r>
              <a:rPr lang="en-US" sz="2000" dirty="0">
                <a:latin typeface="Consolas" charset="0"/>
                <a:ea typeface="Consolas" charset="0"/>
                <a:cs typeface="Consolas" charset="0"/>
              </a:rPr>
              <a:t>mean of x</a:t>
            </a:r>
            <a:br>
              <a:rPr lang="en-US" sz="2000" dirty="0">
                <a:latin typeface="Consolas" charset="0"/>
                <a:ea typeface="Consolas" charset="0"/>
                <a:cs typeface="Consolas" charset="0"/>
              </a:rPr>
            </a:br>
            <a:r>
              <a:rPr lang="en-US" sz="2000" dirty="0">
                <a:latin typeface="Consolas" charset="0"/>
                <a:ea typeface="Consolas" charset="0"/>
                <a:cs typeface="Consolas" charset="0"/>
              </a:rPr>
              <a:t>      15.4 </a:t>
            </a:r>
            <a:br>
              <a:rPr lang="en-US" sz="2000" dirty="0">
                <a:latin typeface="Consolas" charset="0"/>
                <a:ea typeface="Consolas" charset="0"/>
                <a:cs typeface="Consolas" charset="0"/>
              </a:rPr>
            </a:br>
            <a:br>
              <a:rPr lang="en-US" sz="2000" dirty="0"/>
            </a:br>
            <a:endParaRPr lang="en-US" sz="2000" dirty="0"/>
          </a:p>
          <a:p>
            <a:endParaRPr lang="en-US" sz="2000" dirty="0"/>
          </a:p>
          <a:p>
            <a:endParaRPr lang="en-US" sz="2000" dirty="0"/>
          </a:p>
          <a:p>
            <a:endParaRPr lang="en-US" sz="2000" dirty="0"/>
          </a:p>
        </p:txBody>
      </p:sp>
    </p:spTree>
    <p:extLst>
      <p:ext uri="{BB962C8B-B14F-4D97-AF65-F5344CB8AC3E}">
        <p14:creationId xmlns:p14="http://schemas.microsoft.com/office/powerpoint/2010/main" val="13036847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Analyzing data</a:t>
            </a:r>
            <a:endParaRPr lang="en-US" dirty="0"/>
          </a:p>
        </p:txBody>
      </p:sp>
      <p:sp>
        <p:nvSpPr>
          <p:cNvPr id="3" name="Content Placeholder 2"/>
          <p:cNvSpPr>
            <a:spLocks noGrp="1"/>
          </p:cNvSpPr>
          <p:nvPr>
            <p:ph idx="1"/>
          </p:nvPr>
        </p:nvSpPr>
        <p:spPr>
          <a:xfrm>
            <a:off x="2057400" y="1707476"/>
            <a:ext cx="8229600" cy="4525963"/>
          </a:xfrm>
        </p:spPr>
        <p:txBody>
          <a:bodyPr>
            <a:normAutofit fontScale="92500" lnSpcReduction="10000"/>
          </a:bodyPr>
          <a:lstStyle/>
          <a:p>
            <a:r>
              <a:rPr lang="en-US" sz="2400" dirty="0"/>
              <a:t>We can change the parameters of t-test.</a:t>
            </a:r>
            <a:br>
              <a:rPr lang="en-US" sz="2400" dirty="0"/>
            </a:br>
            <a:r>
              <a:rPr lang="en-US" sz="2400" dirty="0" err="1">
                <a:solidFill>
                  <a:schemeClr val="accent2"/>
                </a:solidFill>
                <a:latin typeface="Consolas" charset="0"/>
                <a:ea typeface="Consolas" charset="0"/>
                <a:cs typeface="Consolas" charset="0"/>
              </a:rPr>
              <a:t>t.test</a:t>
            </a:r>
            <a:r>
              <a:rPr lang="en-US" sz="2400" dirty="0">
                <a:solidFill>
                  <a:schemeClr val="accent2"/>
                </a:solidFill>
                <a:latin typeface="Consolas" charset="0"/>
                <a:ea typeface="Consolas" charset="0"/>
                <a:cs typeface="Consolas" charset="0"/>
              </a:rPr>
              <a:t>(</a:t>
            </a:r>
            <a:r>
              <a:rPr lang="en-US" sz="2400" dirty="0" err="1">
                <a:solidFill>
                  <a:schemeClr val="accent2"/>
                </a:solidFill>
                <a:latin typeface="Consolas" charset="0"/>
                <a:ea typeface="Consolas" charset="0"/>
                <a:cs typeface="Consolas" charset="0"/>
              </a:rPr>
              <a:t>cars$speed</a:t>
            </a:r>
            <a:r>
              <a:rPr lang="en-US" sz="2400" dirty="0">
                <a:solidFill>
                  <a:schemeClr val="accent2"/>
                </a:solidFill>
                <a:latin typeface="Consolas" charset="0"/>
                <a:ea typeface="Consolas" charset="0"/>
                <a:cs typeface="Consolas" charset="0"/>
              </a:rPr>
              <a:t>, mu=12, alternative="less", </a:t>
            </a:r>
            <a:r>
              <a:rPr lang="en-US" sz="2400" dirty="0" err="1">
                <a:solidFill>
                  <a:schemeClr val="accent2"/>
                </a:solidFill>
                <a:latin typeface="Consolas" charset="0"/>
                <a:ea typeface="Consolas" charset="0"/>
                <a:cs typeface="Consolas" charset="0"/>
              </a:rPr>
              <a:t>conf.level</a:t>
            </a:r>
            <a:r>
              <a:rPr lang="en-US" sz="2400" dirty="0">
                <a:solidFill>
                  <a:schemeClr val="accent2"/>
                </a:solidFill>
                <a:latin typeface="Consolas" charset="0"/>
                <a:ea typeface="Consolas" charset="0"/>
                <a:cs typeface="Consolas" charset="0"/>
              </a:rPr>
              <a:t>=.99) </a:t>
            </a:r>
            <a:br>
              <a:rPr lang="en-US" sz="2400" dirty="0">
                <a:latin typeface="Consolas" charset="0"/>
                <a:ea typeface="Consolas" charset="0"/>
                <a:cs typeface="Consolas" charset="0"/>
              </a:rPr>
            </a:br>
            <a:br>
              <a:rPr lang="en-US" sz="2400" dirty="0">
                <a:latin typeface="Consolas" charset="0"/>
                <a:ea typeface="Consolas" charset="0"/>
                <a:cs typeface="Consolas" charset="0"/>
              </a:rPr>
            </a:br>
            <a:r>
              <a:rPr lang="en-US" sz="2400" dirty="0">
                <a:latin typeface="Consolas" charset="0"/>
                <a:ea typeface="Consolas" charset="0"/>
                <a:cs typeface="Consolas" charset="0"/>
              </a:rPr>
              <a:t> 	One Sample t-test</a:t>
            </a:r>
            <a:br>
              <a:rPr lang="en-US" sz="2400" dirty="0">
                <a:latin typeface="Consolas" charset="0"/>
                <a:ea typeface="Consolas" charset="0"/>
                <a:cs typeface="Consolas" charset="0"/>
              </a:rPr>
            </a:br>
            <a:r>
              <a:rPr lang="en-US" sz="2400" dirty="0">
                <a:latin typeface="Consolas" charset="0"/>
                <a:ea typeface="Consolas" charset="0"/>
                <a:cs typeface="Consolas" charset="0"/>
              </a:rPr>
              <a:t>data:  </a:t>
            </a:r>
            <a:r>
              <a:rPr lang="en-US" sz="2400" dirty="0" err="1">
                <a:latin typeface="Consolas" charset="0"/>
                <a:ea typeface="Consolas" charset="0"/>
                <a:cs typeface="Consolas" charset="0"/>
              </a:rPr>
              <a:t>cars$speed</a:t>
            </a:r>
            <a:br>
              <a:rPr lang="en-US" sz="2400" dirty="0">
                <a:latin typeface="Consolas" charset="0"/>
                <a:ea typeface="Consolas" charset="0"/>
                <a:cs typeface="Consolas" charset="0"/>
              </a:rPr>
            </a:br>
            <a:r>
              <a:rPr lang="en-US" sz="2400" dirty="0">
                <a:latin typeface="Consolas" charset="0"/>
                <a:ea typeface="Consolas" charset="0"/>
                <a:cs typeface="Consolas" charset="0"/>
              </a:rPr>
              <a:t>t = 4.5468, </a:t>
            </a:r>
            <a:r>
              <a:rPr lang="en-US" sz="2400" dirty="0" err="1">
                <a:latin typeface="Consolas" charset="0"/>
                <a:ea typeface="Consolas" charset="0"/>
                <a:cs typeface="Consolas" charset="0"/>
              </a:rPr>
              <a:t>df</a:t>
            </a:r>
            <a:r>
              <a:rPr lang="en-US" sz="2400" dirty="0">
                <a:latin typeface="Consolas" charset="0"/>
                <a:ea typeface="Consolas" charset="0"/>
                <a:cs typeface="Consolas" charset="0"/>
              </a:rPr>
              <a:t> = 49, p-value = 1</a:t>
            </a:r>
            <a:br>
              <a:rPr lang="en-US" sz="2400" dirty="0">
                <a:latin typeface="Consolas" charset="0"/>
                <a:ea typeface="Consolas" charset="0"/>
                <a:cs typeface="Consolas" charset="0"/>
              </a:rPr>
            </a:br>
            <a:r>
              <a:rPr lang="en-US" sz="2400" dirty="0">
                <a:latin typeface="Consolas" charset="0"/>
                <a:ea typeface="Consolas" charset="0"/>
                <a:cs typeface="Consolas" charset="0"/>
              </a:rPr>
              <a:t>alternative hypothesis: true mean is less than 12</a:t>
            </a:r>
            <a:br>
              <a:rPr lang="en-US" sz="2400" dirty="0">
                <a:latin typeface="Consolas" charset="0"/>
                <a:ea typeface="Consolas" charset="0"/>
                <a:cs typeface="Consolas" charset="0"/>
              </a:rPr>
            </a:br>
            <a:r>
              <a:rPr lang="en-US" sz="2400" dirty="0">
                <a:latin typeface="Consolas" charset="0"/>
                <a:ea typeface="Consolas" charset="0"/>
                <a:cs typeface="Consolas" charset="0"/>
              </a:rPr>
              <a:t>99 percent confidence interval:</a:t>
            </a:r>
            <a:br>
              <a:rPr lang="en-US" sz="2400" dirty="0">
                <a:latin typeface="Consolas" charset="0"/>
                <a:ea typeface="Consolas" charset="0"/>
                <a:cs typeface="Consolas" charset="0"/>
              </a:rPr>
            </a:br>
            <a:r>
              <a:rPr lang="en-US" sz="2400" dirty="0">
                <a:latin typeface="Consolas" charset="0"/>
                <a:ea typeface="Consolas" charset="0"/>
                <a:cs typeface="Consolas" charset="0"/>
              </a:rPr>
              <a:t>     -</a:t>
            </a:r>
            <a:r>
              <a:rPr lang="en-US" sz="2400" dirty="0" err="1">
                <a:latin typeface="Consolas" charset="0"/>
                <a:ea typeface="Consolas" charset="0"/>
                <a:cs typeface="Consolas" charset="0"/>
              </a:rPr>
              <a:t>Inf</a:t>
            </a:r>
            <a:r>
              <a:rPr lang="en-US" sz="2400" dirty="0">
                <a:latin typeface="Consolas" charset="0"/>
                <a:ea typeface="Consolas" charset="0"/>
                <a:cs typeface="Consolas" charset="0"/>
              </a:rPr>
              <a:t> 17.19834</a:t>
            </a:r>
            <a:br>
              <a:rPr lang="en-US" sz="2400" dirty="0">
                <a:latin typeface="Consolas" charset="0"/>
                <a:ea typeface="Consolas" charset="0"/>
                <a:cs typeface="Consolas" charset="0"/>
              </a:rPr>
            </a:br>
            <a:r>
              <a:rPr lang="en-US" sz="2400" dirty="0">
                <a:latin typeface="Consolas" charset="0"/>
                <a:ea typeface="Consolas" charset="0"/>
                <a:cs typeface="Consolas" charset="0"/>
              </a:rPr>
              <a:t>sample estimates:</a:t>
            </a:r>
            <a:br>
              <a:rPr lang="en-US" sz="2400" dirty="0">
                <a:latin typeface="Consolas" charset="0"/>
                <a:ea typeface="Consolas" charset="0"/>
                <a:cs typeface="Consolas" charset="0"/>
              </a:rPr>
            </a:br>
            <a:r>
              <a:rPr lang="en-US" sz="2400" dirty="0">
                <a:latin typeface="Consolas" charset="0"/>
                <a:ea typeface="Consolas" charset="0"/>
                <a:cs typeface="Consolas" charset="0"/>
              </a:rPr>
              <a:t>mean of x</a:t>
            </a:r>
            <a:br>
              <a:rPr lang="en-US" sz="2400" dirty="0">
                <a:latin typeface="Consolas" charset="0"/>
                <a:ea typeface="Consolas" charset="0"/>
                <a:cs typeface="Consolas" charset="0"/>
              </a:rPr>
            </a:br>
            <a:r>
              <a:rPr lang="en-US" sz="2400" dirty="0">
                <a:latin typeface="Consolas" charset="0"/>
                <a:ea typeface="Consolas" charset="0"/>
                <a:cs typeface="Consolas" charset="0"/>
              </a:rPr>
              <a:t>      15.4 </a:t>
            </a:r>
            <a:br>
              <a:rPr lang="en-US" sz="2400" dirty="0">
                <a:latin typeface="Consolas" charset="0"/>
                <a:ea typeface="Consolas" charset="0"/>
                <a:cs typeface="Consolas" charset="0"/>
              </a:rPr>
            </a:br>
            <a:br>
              <a:rPr lang="en-US" sz="2400" dirty="0">
                <a:latin typeface="Consolas" charset="0"/>
                <a:ea typeface="Consolas" charset="0"/>
                <a:cs typeface="Consolas" charset="0"/>
              </a:rPr>
            </a:br>
            <a:endParaRPr lang="en-US" sz="2400" dirty="0">
              <a:latin typeface="Consolas" charset="0"/>
              <a:ea typeface="Consolas" charset="0"/>
              <a:cs typeface="Consolas" charset="0"/>
            </a:endParaRPr>
          </a:p>
          <a:p>
            <a:endParaRPr lang="en-US" sz="2400" dirty="0"/>
          </a:p>
          <a:p>
            <a:endParaRPr lang="en-US" sz="2400" dirty="0"/>
          </a:p>
          <a:p>
            <a:endParaRPr lang="en-US" sz="2400" dirty="0"/>
          </a:p>
        </p:txBody>
      </p:sp>
    </p:spTree>
    <p:extLst>
      <p:ext uri="{BB962C8B-B14F-4D97-AF65-F5344CB8AC3E}">
        <p14:creationId xmlns:p14="http://schemas.microsoft.com/office/powerpoint/2010/main" val="1899449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5486403" y="2667003"/>
            <a:ext cx="842963" cy="842963"/>
          </a:xfrm>
          <a:prstGeom prst="rect">
            <a:avLst/>
          </a:prstGeom>
        </p:spPr>
      </p:pic>
      <p:sp>
        <p:nvSpPr>
          <p:cNvPr id="4" name="TextBox 3"/>
          <p:cNvSpPr txBox="1"/>
          <p:nvPr/>
        </p:nvSpPr>
        <p:spPr>
          <a:xfrm>
            <a:off x="5404121" y="1295400"/>
            <a:ext cx="1069524" cy="369332"/>
          </a:xfrm>
          <a:prstGeom prst="rect">
            <a:avLst/>
          </a:prstGeom>
          <a:noFill/>
        </p:spPr>
        <p:txBody>
          <a:bodyPr wrap="none" rtlCol="0">
            <a:spAutoFit/>
          </a:bodyPr>
          <a:lstStyle/>
          <a:p>
            <a:r>
              <a:rPr lang="en-US"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Statistics</a:t>
            </a:r>
          </a:p>
        </p:txBody>
      </p:sp>
      <p:sp>
        <p:nvSpPr>
          <p:cNvPr id="5" name="TextBox 4"/>
          <p:cNvSpPr txBox="1"/>
          <p:nvPr/>
        </p:nvSpPr>
        <p:spPr>
          <a:xfrm>
            <a:off x="7239000" y="1828800"/>
            <a:ext cx="1922386" cy="369332"/>
          </a:xfrm>
          <a:prstGeom prst="rect">
            <a:avLst/>
          </a:prstGeom>
          <a:noFill/>
        </p:spPr>
        <p:txBody>
          <a:bodyPr wrap="none" rtlCol="0">
            <a:spAutoFit/>
          </a:bodyPr>
          <a:lstStyle/>
          <a:p>
            <a:r>
              <a:rPr lang="en-US"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Network Analysis</a:t>
            </a:r>
          </a:p>
        </p:txBody>
      </p:sp>
      <p:sp>
        <p:nvSpPr>
          <p:cNvPr id="6" name="TextBox 5"/>
          <p:cNvSpPr txBox="1"/>
          <p:nvPr/>
        </p:nvSpPr>
        <p:spPr>
          <a:xfrm>
            <a:off x="2971803" y="1795796"/>
            <a:ext cx="2012089" cy="369332"/>
          </a:xfrm>
          <a:prstGeom prst="rect">
            <a:avLst/>
          </a:prstGeom>
          <a:noFill/>
        </p:spPr>
        <p:txBody>
          <a:bodyPr wrap="none" rtlCol="0">
            <a:spAutoFit/>
          </a:bodyPr>
          <a:lstStyle/>
          <a:p>
            <a:r>
              <a:rPr lang="en-US"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Machine Learning</a:t>
            </a:r>
          </a:p>
        </p:txBody>
      </p:sp>
      <p:sp>
        <p:nvSpPr>
          <p:cNvPr id="7" name="TextBox 6"/>
          <p:cNvSpPr txBox="1"/>
          <p:nvPr/>
        </p:nvSpPr>
        <p:spPr>
          <a:xfrm>
            <a:off x="2883064" y="3325297"/>
            <a:ext cx="1490857" cy="369332"/>
          </a:xfrm>
          <a:prstGeom prst="rect">
            <a:avLst/>
          </a:prstGeom>
          <a:noFill/>
        </p:spPr>
        <p:txBody>
          <a:bodyPr wrap="none" rtlCol="0">
            <a:spAutoFit/>
          </a:bodyPr>
          <a:lstStyle/>
          <a:p>
            <a:r>
              <a:rPr lang="en-US"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Text Analysis</a:t>
            </a:r>
          </a:p>
        </p:txBody>
      </p:sp>
      <p:sp>
        <p:nvSpPr>
          <p:cNvPr id="8" name="TextBox 7"/>
          <p:cNvSpPr txBox="1"/>
          <p:nvPr/>
        </p:nvSpPr>
        <p:spPr>
          <a:xfrm>
            <a:off x="4648203" y="4503087"/>
            <a:ext cx="582211" cy="369332"/>
          </a:xfrm>
          <a:prstGeom prst="rect">
            <a:avLst/>
          </a:prstGeom>
          <a:noFill/>
        </p:spPr>
        <p:txBody>
          <a:bodyPr wrap="none" rtlCol="0">
            <a:spAutoFit/>
          </a:bodyPr>
          <a:lstStyle/>
          <a:p>
            <a:r>
              <a:rPr lang="en-US"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GIS</a:t>
            </a:r>
          </a:p>
        </p:txBody>
      </p:sp>
      <p:sp>
        <p:nvSpPr>
          <p:cNvPr id="9" name="TextBox 8"/>
          <p:cNvSpPr txBox="1"/>
          <p:nvPr/>
        </p:nvSpPr>
        <p:spPr>
          <a:xfrm>
            <a:off x="7247843" y="3810000"/>
            <a:ext cx="1909497" cy="369332"/>
          </a:xfrm>
          <a:prstGeom prst="rect">
            <a:avLst/>
          </a:prstGeom>
          <a:noFill/>
        </p:spPr>
        <p:txBody>
          <a:bodyPr wrap="none" rtlCol="0">
            <a:spAutoFit/>
          </a:bodyPr>
          <a:lstStyle/>
          <a:p>
            <a:r>
              <a:rPr lang="en-US"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Dynamic Reports</a:t>
            </a:r>
          </a:p>
        </p:txBody>
      </p:sp>
      <p:cxnSp>
        <p:nvCxnSpPr>
          <p:cNvPr id="11" name="Straight Connector 10"/>
          <p:cNvCxnSpPr>
            <a:stCxn id="3" idx="0"/>
            <a:endCxn id="4" idx="2"/>
          </p:cNvCxnSpPr>
          <p:nvPr/>
        </p:nvCxnSpPr>
        <p:spPr>
          <a:xfrm flipV="1">
            <a:off x="5907885" y="1664732"/>
            <a:ext cx="31001" cy="100226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3" idx="1"/>
            <a:endCxn id="7" idx="3"/>
          </p:cNvCxnSpPr>
          <p:nvPr/>
        </p:nvCxnSpPr>
        <p:spPr>
          <a:xfrm flipH="1">
            <a:off x="4373918" y="3088485"/>
            <a:ext cx="1112482" cy="42148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flipV="1">
            <a:off x="4254206" y="2121932"/>
            <a:ext cx="1322086" cy="69746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6271025" y="2165128"/>
            <a:ext cx="1129809" cy="6542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a:endCxn id="9" idx="1"/>
          </p:cNvCxnSpPr>
          <p:nvPr/>
        </p:nvCxnSpPr>
        <p:spPr>
          <a:xfrm>
            <a:off x="6194822" y="3429000"/>
            <a:ext cx="1053018" cy="565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a:endCxn id="8" idx="0"/>
          </p:cNvCxnSpPr>
          <p:nvPr/>
        </p:nvCxnSpPr>
        <p:spPr>
          <a:xfrm flipH="1">
            <a:off x="4939306" y="3429003"/>
            <a:ext cx="699494" cy="107408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27535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Analyzing data</a:t>
            </a:r>
            <a:endParaRPr lang="en-US" dirty="0"/>
          </a:p>
        </p:txBody>
      </p:sp>
      <p:sp>
        <p:nvSpPr>
          <p:cNvPr id="3" name="Content Placeholder 2"/>
          <p:cNvSpPr>
            <a:spLocks noGrp="1"/>
          </p:cNvSpPr>
          <p:nvPr>
            <p:ph idx="1"/>
          </p:nvPr>
        </p:nvSpPr>
        <p:spPr>
          <a:xfrm>
            <a:off x="1295400" y="1027908"/>
            <a:ext cx="10287000" cy="3446463"/>
          </a:xfrm>
        </p:spPr>
        <p:txBody>
          <a:bodyPr>
            <a:noAutofit/>
          </a:bodyPr>
          <a:lstStyle/>
          <a:p>
            <a:r>
              <a:rPr lang="en-US" dirty="0">
                <a:latin typeface="Times New Roman" panose="02020603050405020304" pitchFamily="18" charset="0"/>
                <a:cs typeface="Times New Roman" panose="02020603050405020304" pitchFamily="18" charset="0"/>
              </a:rPr>
              <a:t>Regression analysis is one of the most popular and important tools in statistics. If R goofed here, it would be worthless.</a:t>
            </a:r>
          </a:p>
          <a:p>
            <a:r>
              <a:rPr lang="en-US" dirty="0">
                <a:latin typeface="Times New Roman" panose="02020603050405020304" pitchFamily="18" charset="0"/>
                <a:cs typeface="Times New Roman" panose="02020603050405020304" pitchFamily="18" charset="0"/>
              </a:rPr>
              <a:t>R uses the function lm() for linear models. </a:t>
            </a:r>
          </a:p>
          <a:p>
            <a:r>
              <a:rPr lang="en-US" dirty="0">
                <a:latin typeface="Times New Roman" panose="02020603050405020304" pitchFamily="18" charset="0"/>
                <a:cs typeface="Times New Roman" panose="02020603050405020304" pitchFamily="18" charset="0"/>
              </a:rPr>
              <a:t>Generic syntax </a:t>
            </a:r>
            <a:br>
              <a:rPr lang="en-US" dirty="0">
                <a:latin typeface="Times New Roman" panose="02020603050405020304" pitchFamily="18" charset="0"/>
                <a:cs typeface="Times New Roman" panose="02020603050405020304" pitchFamily="18" charset="0"/>
              </a:rPr>
            </a:br>
            <a:r>
              <a:rPr lang="en-US" dirty="0">
                <a:solidFill>
                  <a:schemeClr val="accent2"/>
                </a:solidFill>
                <a:latin typeface="Times New Roman" panose="02020603050405020304" pitchFamily="18" charset="0"/>
                <a:ea typeface="Consolas" charset="0"/>
                <a:cs typeface="Times New Roman" panose="02020603050405020304" pitchFamily="18" charset="0"/>
              </a:rPr>
              <a:t>lm(DV ~ IV1, NAME_OF_DATAFRAME)</a:t>
            </a:r>
            <a:br>
              <a:rPr lang="en-US" dirty="0">
                <a:solidFill>
                  <a:schemeClr val="accent2"/>
                </a:solidFill>
                <a:latin typeface="Times New Roman" panose="02020603050405020304" pitchFamily="18" charset="0"/>
                <a:ea typeface="Consolas" charset="0"/>
                <a:cs typeface="Times New Roman" panose="02020603050405020304" pitchFamily="18" charset="0"/>
              </a:rPr>
            </a:br>
            <a:endParaRPr lang="en-US" dirty="0">
              <a:solidFill>
                <a:schemeClr val="accent2"/>
              </a:solidFill>
              <a:latin typeface="Times New Roman" panose="02020603050405020304" pitchFamily="18" charset="0"/>
              <a:ea typeface="Consolas"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above tells R that to regress the dependent variable (DV) onto independent variable IV1. We can include other variables and interaction effects.</a:t>
            </a:r>
            <a:br>
              <a:rPr lang="en-US" dirty="0">
                <a:latin typeface="Times New Roman" panose="02020603050405020304" pitchFamily="18" charset="0"/>
                <a:cs typeface="Times New Roman" panose="02020603050405020304" pitchFamily="18" charset="0"/>
              </a:rPr>
            </a:br>
            <a:r>
              <a:rPr lang="en-US" dirty="0">
                <a:solidFill>
                  <a:schemeClr val="accent2"/>
                </a:solidFill>
                <a:latin typeface="Times New Roman" panose="02020603050405020304" pitchFamily="18" charset="0"/>
                <a:ea typeface="Consolas" charset="0"/>
                <a:cs typeface="Times New Roman" panose="02020603050405020304" pitchFamily="18" charset="0"/>
              </a:rPr>
              <a:t>lm(DV ~ IV1 + IV2 + IV1*IV2, NAME_OF_DATAFRAME) </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67256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Analyzing data</a:t>
            </a:r>
            <a:endParaRPr lang="en-US" dirty="0"/>
          </a:p>
        </p:txBody>
      </p:sp>
      <p:sp>
        <p:nvSpPr>
          <p:cNvPr id="3" name="Content Placeholder 2"/>
          <p:cNvSpPr>
            <a:spLocks noGrp="1"/>
          </p:cNvSpPr>
          <p:nvPr>
            <p:ph idx="1"/>
          </p:nvPr>
        </p:nvSpPr>
        <p:spPr>
          <a:xfrm>
            <a:off x="868180" y="1027908"/>
            <a:ext cx="10790420" cy="4525963"/>
          </a:xfrm>
        </p:spPr>
        <p:txBody>
          <a:bodyPr>
            <a:normAutofit lnSpcReduction="10000"/>
          </a:bodyPr>
          <a:lstStyle/>
          <a:p>
            <a:r>
              <a:rPr lang="en-US" sz="2400" dirty="0"/>
              <a:t>Let's do an example using the 1920s cars data set. How about regressing stopping distance on speed.</a:t>
            </a:r>
            <a:br>
              <a:rPr lang="en-US" sz="2400" dirty="0"/>
            </a:br>
            <a:r>
              <a:rPr lang="en-US" sz="2400" dirty="0">
                <a:solidFill>
                  <a:schemeClr val="accent2"/>
                </a:solidFill>
                <a:latin typeface="Consolas" charset="0"/>
                <a:ea typeface="Consolas" charset="0"/>
                <a:cs typeface="Consolas" charset="0"/>
              </a:rPr>
              <a:t>lm(</a:t>
            </a:r>
            <a:r>
              <a:rPr lang="en-US" sz="2400" dirty="0" err="1">
                <a:solidFill>
                  <a:schemeClr val="accent2"/>
                </a:solidFill>
                <a:latin typeface="Consolas" charset="0"/>
                <a:ea typeface="Consolas" charset="0"/>
                <a:cs typeface="Consolas" charset="0"/>
              </a:rPr>
              <a:t>dist</a:t>
            </a:r>
            <a:r>
              <a:rPr lang="en-US" sz="2400" dirty="0">
                <a:solidFill>
                  <a:schemeClr val="accent2"/>
                </a:solidFill>
                <a:latin typeface="Consolas" charset="0"/>
                <a:ea typeface="Consolas" charset="0"/>
                <a:cs typeface="Consolas" charset="0"/>
              </a:rPr>
              <a:t> ~ speed, cars) </a:t>
            </a:r>
            <a:br>
              <a:rPr lang="en-US" sz="2400" dirty="0">
                <a:solidFill>
                  <a:schemeClr val="accent2"/>
                </a:solidFill>
                <a:latin typeface="Consolas" charset="0"/>
                <a:ea typeface="Consolas" charset="0"/>
                <a:cs typeface="Consolas" charset="0"/>
              </a:rPr>
            </a:br>
            <a:br>
              <a:rPr lang="en-US" sz="2400" dirty="0">
                <a:solidFill>
                  <a:schemeClr val="accent2"/>
                </a:solidFill>
                <a:latin typeface="Consolas" charset="0"/>
                <a:ea typeface="Consolas" charset="0"/>
                <a:cs typeface="Consolas" charset="0"/>
              </a:rPr>
            </a:br>
            <a:r>
              <a:rPr lang="en-US" sz="2400" dirty="0" err="1">
                <a:latin typeface="Consolas" charset="0"/>
                <a:ea typeface="Consolas" charset="0"/>
                <a:cs typeface="Consolas" charset="0"/>
              </a:rPr>
              <a:t>Call:lm</a:t>
            </a:r>
            <a:r>
              <a:rPr lang="en-US" sz="2400" dirty="0">
                <a:latin typeface="Consolas" charset="0"/>
                <a:ea typeface="Consolas" charset="0"/>
                <a:cs typeface="Consolas" charset="0"/>
              </a:rPr>
              <a:t>(formula = </a:t>
            </a:r>
            <a:r>
              <a:rPr lang="en-US" sz="2400" dirty="0" err="1">
                <a:latin typeface="Consolas" charset="0"/>
                <a:ea typeface="Consolas" charset="0"/>
                <a:cs typeface="Consolas" charset="0"/>
              </a:rPr>
              <a:t>dist</a:t>
            </a:r>
            <a:r>
              <a:rPr lang="en-US" sz="2400" dirty="0">
                <a:latin typeface="Consolas" charset="0"/>
                <a:ea typeface="Consolas" charset="0"/>
                <a:cs typeface="Consolas" charset="0"/>
              </a:rPr>
              <a:t> ~ speed, data = cars)</a:t>
            </a:r>
            <a:br>
              <a:rPr lang="en-US" sz="2400" dirty="0">
                <a:latin typeface="Consolas" charset="0"/>
                <a:ea typeface="Consolas" charset="0"/>
                <a:cs typeface="Consolas" charset="0"/>
              </a:rPr>
            </a:br>
            <a:br>
              <a:rPr lang="en-US" sz="2400" dirty="0">
                <a:latin typeface="Consolas" charset="0"/>
                <a:ea typeface="Consolas" charset="0"/>
                <a:cs typeface="Consolas" charset="0"/>
              </a:rPr>
            </a:br>
            <a:r>
              <a:rPr lang="en-US" sz="2400" dirty="0">
                <a:latin typeface="Consolas" charset="0"/>
                <a:ea typeface="Consolas" charset="0"/>
                <a:cs typeface="Consolas" charset="0"/>
              </a:rPr>
              <a:t>Coefficients:</a:t>
            </a:r>
            <a:br>
              <a:rPr lang="en-US" sz="2400" dirty="0">
                <a:latin typeface="Consolas" charset="0"/>
                <a:ea typeface="Consolas" charset="0"/>
                <a:cs typeface="Consolas" charset="0"/>
              </a:rPr>
            </a:br>
            <a:r>
              <a:rPr lang="en-US" sz="2400" dirty="0">
                <a:latin typeface="Consolas" charset="0"/>
                <a:ea typeface="Consolas" charset="0"/>
                <a:cs typeface="Consolas" charset="0"/>
              </a:rPr>
              <a:t>(Intercept)        speed</a:t>
            </a:r>
            <a:br>
              <a:rPr lang="en-US" sz="2400" dirty="0">
                <a:latin typeface="Consolas" charset="0"/>
                <a:ea typeface="Consolas" charset="0"/>
                <a:cs typeface="Consolas" charset="0"/>
              </a:rPr>
            </a:br>
            <a:r>
              <a:rPr lang="en-US" sz="2400" dirty="0">
                <a:latin typeface="Consolas" charset="0"/>
                <a:ea typeface="Consolas" charset="0"/>
                <a:cs typeface="Consolas" charset="0"/>
              </a:rPr>
              <a:t>      -17.579        3.932 </a:t>
            </a:r>
            <a:endParaRPr lang="en-US" sz="2400" dirty="0"/>
          </a:p>
          <a:p>
            <a:r>
              <a:rPr lang="en-US" sz="2400" dirty="0"/>
              <a:t>To work more let's store this in a variable</a:t>
            </a:r>
            <a:br>
              <a:rPr lang="en-US" sz="2400" dirty="0"/>
            </a:br>
            <a:r>
              <a:rPr lang="en-US" sz="2400" dirty="0" err="1">
                <a:solidFill>
                  <a:schemeClr val="accent2"/>
                </a:solidFill>
                <a:latin typeface="Consolas" charset="0"/>
                <a:ea typeface="Consolas" charset="0"/>
                <a:cs typeface="Consolas" charset="0"/>
              </a:rPr>
              <a:t>car.fit</a:t>
            </a:r>
            <a:r>
              <a:rPr lang="en-US" sz="2400" dirty="0">
                <a:solidFill>
                  <a:schemeClr val="accent2"/>
                </a:solidFill>
                <a:latin typeface="Consolas" charset="0"/>
                <a:ea typeface="Consolas" charset="0"/>
                <a:cs typeface="Consolas" charset="0"/>
              </a:rPr>
              <a:t> &lt;- lm(</a:t>
            </a:r>
            <a:r>
              <a:rPr lang="en-US" sz="2400" dirty="0" err="1">
                <a:solidFill>
                  <a:schemeClr val="accent2"/>
                </a:solidFill>
                <a:latin typeface="Consolas" charset="0"/>
                <a:ea typeface="Consolas" charset="0"/>
                <a:cs typeface="Consolas" charset="0"/>
              </a:rPr>
              <a:t>dist</a:t>
            </a:r>
            <a:r>
              <a:rPr lang="en-US" sz="2400" dirty="0">
                <a:solidFill>
                  <a:schemeClr val="accent2"/>
                </a:solidFill>
                <a:latin typeface="Consolas" charset="0"/>
                <a:ea typeface="Consolas" charset="0"/>
                <a:cs typeface="Consolas" charset="0"/>
              </a:rPr>
              <a:t> ~ speed, cars) </a:t>
            </a:r>
            <a:br>
              <a:rPr lang="en-US" sz="2400" dirty="0"/>
            </a:br>
            <a:br>
              <a:rPr lang="en-US" sz="2400" dirty="0"/>
            </a:br>
            <a:br>
              <a:rPr lang="en-US" sz="2400" dirty="0"/>
            </a:br>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20913874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Analyzing data</a:t>
            </a:r>
            <a:endParaRPr lang="en-US" dirty="0"/>
          </a:p>
        </p:txBody>
      </p:sp>
      <p:sp>
        <p:nvSpPr>
          <p:cNvPr id="3" name="Content Placeholder 2"/>
          <p:cNvSpPr>
            <a:spLocks noGrp="1"/>
          </p:cNvSpPr>
          <p:nvPr>
            <p:ph idx="1"/>
          </p:nvPr>
        </p:nvSpPr>
        <p:spPr>
          <a:xfrm>
            <a:off x="1447800" y="914400"/>
            <a:ext cx="8229600" cy="4525963"/>
          </a:xfrm>
        </p:spPr>
        <p:txBody>
          <a:bodyPr/>
          <a:lstStyle/>
          <a:p>
            <a:pPr marL="0" indent="0">
              <a:buNone/>
            </a:pPr>
            <a:r>
              <a:rPr lang="en-US" sz="2200" dirty="0">
                <a:solidFill>
                  <a:schemeClr val="accent2"/>
                </a:solidFill>
                <a:latin typeface="Consolas" charset="0"/>
                <a:ea typeface="Consolas" charset="0"/>
                <a:cs typeface="Consolas" charset="0"/>
              </a:rPr>
              <a:t>summary(</a:t>
            </a:r>
            <a:r>
              <a:rPr lang="en-US" sz="2200" dirty="0" err="1">
                <a:solidFill>
                  <a:schemeClr val="accent2"/>
                </a:solidFill>
                <a:latin typeface="Consolas" charset="0"/>
                <a:ea typeface="Consolas" charset="0"/>
                <a:cs typeface="Consolas" charset="0"/>
              </a:rPr>
              <a:t>car.fit</a:t>
            </a:r>
            <a:r>
              <a:rPr lang="en-US" sz="2200" dirty="0">
                <a:solidFill>
                  <a:schemeClr val="accent2"/>
                </a:solidFill>
                <a:latin typeface="Consolas" charset="0"/>
                <a:ea typeface="Consolas" charset="0"/>
                <a:cs typeface="Consolas" charset="0"/>
              </a:rPr>
              <a:t>)</a:t>
            </a:r>
            <a:br>
              <a:rPr lang="en-US" sz="2200" dirty="0">
                <a:latin typeface="Consolas" charset="0"/>
                <a:ea typeface="Consolas" charset="0"/>
                <a:cs typeface="Consolas" charset="0"/>
              </a:rPr>
            </a:br>
            <a:r>
              <a:rPr lang="en-US" sz="2200" dirty="0">
                <a:latin typeface="Consolas" charset="0"/>
                <a:ea typeface="Consolas" charset="0"/>
                <a:cs typeface="Consolas" charset="0"/>
              </a:rPr>
              <a:t>Call:</a:t>
            </a:r>
            <a:br>
              <a:rPr lang="en-US" sz="2200" dirty="0">
                <a:latin typeface="Consolas" charset="0"/>
                <a:ea typeface="Consolas" charset="0"/>
                <a:cs typeface="Consolas" charset="0"/>
              </a:rPr>
            </a:br>
            <a:r>
              <a:rPr lang="en-US" sz="2200" dirty="0">
                <a:latin typeface="Consolas" charset="0"/>
                <a:ea typeface="Consolas" charset="0"/>
                <a:cs typeface="Consolas" charset="0"/>
              </a:rPr>
              <a:t>lm(formula = </a:t>
            </a:r>
            <a:r>
              <a:rPr lang="en-US" sz="2200" dirty="0" err="1">
                <a:latin typeface="Consolas" charset="0"/>
                <a:ea typeface="Consolas" charset="0"/>
                <a:cs typeface="Consolas" charset="0"/>
              </a:rPr>
              <a:t>dist</a:t>
            </a:r>
            <a:r>
              <a:rPr lang="en-US" sz="2200" dirty="0">
                <a:latin typeface="Consolas" charset="0"/>
                <a:ea typeface="Consolas" charset="0"/>
                <a:cs typeface="Consolas" charset="0"/>
              </a:rPr>
              <a:t> ~ speed, data = cars)</a:t>
            </a:r>
            <a:br>
              <a:rPr lang="en-US" sz="2200" dirty="0">
                <a:latin typeface="Consolas" charset="0"/>
                <a:ea typeface="Consolas" charset="0"/>
                <a:cs typeface="Consolas" charset="0"/>
              </a:rPr>
            </a:br>
            <a:br>
              <a:rPr lang="en-US" sz="2200" dirty="0">
                <a:latin typeface="Consolas" charset="0"/>
                <a:ea typeface="Consolas" charset="0"/>
                <a:cs typeface="Consolas" charset="0"/>
              </a:rPr>
            </a:br>
            <a:r>
              <a:rPr lang="en-US" sz="2200" dirty="0">
                <a:latin typeface="Consolas" charset="0"/>
                <a:ea typeface="Consolas" charset="0"/>
                <a:cs typeface="Consolas" charset="0"/>
              </a:rPr>
              <a:t>Residuals:</a:t>
            </a:r>
            <a:br>
              <a:rPr lang="en-US" sz="2200" dirty="0">
                <a:latin typeface="Consolas" charset="0"/>
                <a:ea typeface="Consolas" charset="0"/>
                <a:cs typeface="Consolas" charset="0"/>
              </a:rPr>
            </a:br>
            <a:r>
              <a:rPr lang="en-US" sz="2200" dirty="0">
                <a:latin typeface="Consolas" charset="0"/>
                <a:ea typeface="Consolas" charset="0"/>
                <a:cs typeface="Consolas" charset="0"/>
              </a:rPr>
              <a:t>    Min      1Q  Median      3Q     Max</a:t>
            </a:r>
            <a:br>
              <a:rPr lang="en-US" sz="2200" dirty="0">
                <a:latin typeface="Consolas" charset="0"/>
                <a:ea typeface="Consolas" charset="0"/>
                <a:cs typeface="Consolas" charset="0"/>
              </a:rPr>
            </a:br>
            <a:r>
              <a:rPr lang="en-US" sz="2200" dirty="0">
                <a:latin typeface="Consolas" charset="0"/>
                <a:ea typeface="Consolas" charset="0"/>
                <a:cs typeface="Consolas" charset="0"/>
              </a:rPr>
              <a:t> -29.069  -9.525  -2.272   9.215  43.201 Coefficients:</a:t>
            </a:r>
            <a:br>
              <a:rPr lang="en-US" sz="2200" dirty="0">
                <a:latin typeface="Consolas" charset="0"/>
                <a:ea typeface="Consolas" charset="0"/>
                <a:cs typeface="Consolas" charset="0"/>
              </a:rPr>
            </a:br>
            <a:r>
              <a:rPr lang="en-US" sz="2200" dirty="0">
                <a:latin typeface="Consolas" charset="0"/>
                <a:ea typeface="Consolas" charset="0"/>
                <a:cs typeface="Consolas" charset="0"/>
              </a:rPr>
              <a:t>            Estimate Std. Error t value </a:t>
            </a:r>
            <a:r>
              <a:rPr lang="en-US" sz="2200" dirty="0" err="1">
                <a:latin typeface="Consolas" charset="0"/>
                <a:ea typeface="Consolas" charset="0"/>
                <a:cs typeface="Consolas" charset="0"/>
              </a:rPr>
              <a:t>Pr</a:t>
            </a:r>
            <a:r>
              <a:rPr lang="en-US" sz="2200" dirty="0">
                <a:latin typeface="Consolas" charset="0"/>
                <a:ea typeface="Consolas" charset="0"/>
                <a:cs typeface="Consolas" charset="0"/>
              </a:rPr>
              <a:t>(&gt;|t|)    (Intercept) -17.5791     6.7584  -2.601   0.0123 *  speed         3.9324     0.4155   9.464 1.49e-12 ***</a:t>
            </a:r>
          </a:p>
        </p:txBody>
      </p:sp>
    </p:spTree>
    <p:extLst>
      <p:ext uri="{BB962C8B-B14F-4D97-AF65-F5344CB8AC3E}">
        <p14:creationId xmlns:p14="http://schemas.microsoft.com/office/powerpoint/2010/main" val="11902224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Analyzing data</a:t>
            </a:r>
            <a:endParaRPr lang="en-US" dirty="0"/>
          </a:p>
        </p:txBody>
      </p:sp>
      <p:sp>
        <p:nvSpPr>
          <p:cNvPr id="3" name="Content Placeholder 2"/>
          <p:cNvSpPr>
            <a:spLocks noGrp="1"/>
          </p:cNvSpPr>
          <p:nvPr>
            <p:ph idx="1"/>
          </p:nvPr>
        </p:nvSpPr>
        <p:spPr>
          <a:xfrm>
            <a:off x="1371600" y="838200"/>
            <a:ext cx="8229600" cy="4525963"/>
          </a:xfrm>
        </p:spPr>
        <p:txBody>
          <a:bodyPr/>
          <a:lstStyle/>
          <a:p>
            <a:r>
              <a:rPr lang="en-US" sz="2400" dirty="0"/>
              <a:t>We can also look at individual fields of the lm object.</a:t>
            </a:r>
            <a:br>
              <a:rPr lang="en-US" sz="2400" dirty="0"/>
            </a:br>
            <a:br>
              <a:rPr lang="en-US" sz="2400" dirty="0"/>
            </a:br>
            <a:r>
              <a:rPr lang="en-US" sz="2400" dirty="0" err="1">
                <a:solidFill>
                  <a:schemeClr val="accent2"/>
                </a:solidFill>
                <a:latin typeface="Consolas" charset="0"/>
                <a:ea typeface="Consolas" charset="0"/>
                <a:cs typeface="Consolas" charset="0"/>
              </a:rPr>
              <a:t>car.fit$coefficients</a:t>
            </a:r>
            <a:br>
              <a:rPr lang="en-US" sz="2400" dirty="0">
                <a:latin typeface="Consolas" charset="0"/>
                <a:ea typeface="Consolas" charset="0"/>
                <a:cs typeface="Consolas" charset="0"/>
              </a:rPr>
            </a:br>
            <a:r>
              <a:rPr lang="is-IS" sz="2400" dirty="0">
                <a:latin typeface="Consolas" charset="0"/>
                <a:ea typeface="Consolas" charset="0"/>
                <a:cs typeface="Consolas" charset="0"/>
              </a:rPr>
              <a:t> </a:t>
            </a:r>
            <a:r>
              <a:rPr lang="nl-NL" sz="2400" dirty="0">
                <a:latin typeface="Consolas" charset="0"/>
                <a:ea typeface="Consolas" charset="0"/>
                <a:cs typeface="Consolas" charset="0"/>
              </a:rPr>
              <a:t>(</a:t>
            </a:r>
            <a:r>
              <a:rPr lang="nl-NL" sz="2400" dirty="0" err="1">
                <a:latin typeface="Consolas" charset="0"/>
                <a:ea typeface="Consolas" charset="0"/>
                <a:cs typeface="Consolas" charset="0"/>
              </a:rPr>
              <a:t>Intercept</a:t>
            </a:r>
            <a:r>
              <a:rPr lang="nl-NL" sz="2400" dirty="0">
                <a:latin typeface="Consolas" charset="0"/>
                <a:ea typeface="Consolas" charset="0"/>
                <a:cs typeface="Consolas" charset="0"/>
              </a:rPr>
              <a:t>)       speed</a:t>
            </a:r>
            <a:br>
              <a:rPr lang="nl-NL" sz="2400" dirty="0">
                <a:latin typeface="Consolas" charset="0"/>
                <a:ea typeface="Consolas" charset="0"/>
                <a:cs typeface="Consolas" charset="0"/>
              </a:rPr>
            </a:br>
            <a:r>
              <a:rPr lang="nl-NL" sz="2400" dirty="0">
                <a:latin typeface="Consolas" charset="0"/>
                <a:ea typeface="Consolas" charset="0"/>
                <a:cs typeface="Consolas" charset="0"/>
              </a:rPr>
              <a:t>  -17.579095    3.932409 </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car.fit$residuals</a:t>
            </a:r>
            <a:r>
              <a:rPr lang="en-US" sz="2400" dirty="0">
                <a:solidFill>
                  <a:schemeClr val="accent2"/>
                </a:solidFill>
                <a:latin typeface="Consolas" charset="0"/>
                <a:ea typeface="Consolas" charset="0"/>
                <a:cs typeface="Consolas" charset="0"/>
              </a:rPr>
              <a:t>[1:3]</a:t>
            </a:r>
            <a:br>
              <a:rPr lang="en-US" sz="2400" dirty="0">
                <a:latin typeface="Consolas" charset="0"/>
                <a:ea typeface="Consolas" charset="0"/>
                <a:cs typeface="Consolas" charset="0"/>
              </a:rPr>
            </a:br>
            <a:r>
              <a:rPr lang="en-US" sz="2400" dirty="0">
                <a:latin typeface="Consolas" charset="0"/>
                <a:ea typeface="Consolas" charset="0"/>
                <a:cs typeface="Consolas" charset="0"/>
              </a:rPr>
              <a:t>        1         2         3</a:t>
            </a:r>
            <a:br>
              <a:rPr lang="en-US" sz="2400" dirty="0">
                <a:latin typeface="Consolas" charset="0"/>
                <a:ea typeface="Consolas" charset="0"/>
                <a:cs typeface="Consolas" charset="0"/>
              </a:rPr>
            </a:br>
            <a:r>
              <a:rPr lang="en-US" sz="2400" dirty="0">
                <a:latin typeface="Consolas" charset="0"/>
                <a:ea typeface="Consolas" charset="0"/>
                <a:cs typeface="Consolas" charset="0"/>
              </a:rPr>
              <a:t> 3.849460 11.849460 -5.947766 </a:t>
            </a:r>
            <a:br>
              <a:rPr lang="en-US" sz="2400" dirty="0">
                <a:latin typeface="Consolas" charset="0"/>
                <a:ea typeface="Consolas" charset="0"/>
                <a:cs typeface="Consolas" charset="0"/>
              </a:rPr>
            </a:br>
            <a:r>
              <a:rPr lang="en-US" sz="2400" dirty="0" err="1">
                <a:solidFill>
                  <a:schemeClr val="accent2"/>
                </a:solidFill>
                <a:latin typeface="Consolas" charset="0"/>
                <a:ea typeface="Consolas" charset="0"/>
                <a:cs typeface="Consolas" charset="0"/>
              </a:rPr>
              <a:t>car.fit$fitted.values</a:t>
            </a:r>
            <a:r>
              <a:rPr lang="en-US" sz="2400" dirty="0">
                <a:solidFill>
                  <a:schemeClr val="accent2"/>
                </a:solidFill>
                <a:latin typeface="Consolas" charset="0"/>
                <a:ea typeface="Consolas" charset="0"/>
                <a:cs typeface="Consolas" charset="0"/>
              </a:rPr>
              <a:t>[1:3] </a:t>
            </a:r>
            <a:br>
              <a:rPr lang="en-US" sz="2400" dirty="0">
                <a:latin typeface="Consolas" charset="0"/>
                <a:ea typeface="Consolas" charset="0"/>
                <a:cs typeface="Consolas" charset="0"/>
              </a:rPr>
            </a:br>
            <a:r>
              <a:rPr lang="en-US" sz="2400" dirty="0">
                <a:latin typeface="Consolas" charset="0"/>
                <a:ea typeface="Consolas" charset="0"/>
                <a:cs typeface="Consolas" charset="0"/>
              </a:rPr>
              <a:t>         1         2         3</a:t>
            </a:r>
            <a:br>
              <a:rPr lang="en-US" sz="2400" dirty="0">
                <a:latin typeface="Consolas" charset="0"/>
                <a:ea typeface="Consolas" charset="0"/>
                <a:cs typeface="Consolas" charset="0"/>
              </a:rPr>
            </a:br>
            <a:r>
              <a:rPr lang="en-US" sz="2400" dirty="0">
                <a:latin typeface="Consolas" charset="0"/>
                <a:ea typeface="Consolas" charset="0"/>
                <a:cs typeface="Consolas" charset="0"/>
              </a:rPr>
              <a:t> -1.849460 -1.849460  9.947766 </a:t>
            </a:r>
            <a:br>
              <a:rPr lang="en-US" sz="2400" dirty="0">
                <a:latin typeface="Consolas" charset="0"/>
                <a:ea typeface="Consolas" charset="0"/>
                <a:cs typeface="Consolas" charset="0"/>
              </a:rPr>
            </a:br>
            <a:br>
              <a:rPr lang="en-US" sz="2400" dirty="0"/>
            </a:br>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19078401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 Analyzing data</a:t>
            </a:r>
            <a:endParaRPr lang="en-US" dirty="0"/>
          </a:p>
        </p:txBody>
      </p:sp>
      <p:sp>
        <p:nvSpPr>
          <p:cNvPr id="6" name="Content Placeholder 2"/>
          <p:cNvSpPr>
            <a:spLocks noGrp="1"/>
          </p:cNvSpPr>
          <p:nvPr>
            <p:ph idx="1"/>
          </p:nvPr>
        </p:nvSpPr>
        <p:spPr>
          <a:xfrm>
            <a:off x="1524000" y="1371600"/>
            <a:ext cx="4100665" cy="3638170"/>
          </a:xfrm>
        </p:spPr>
        <p:txBody>
          <a:bodyPr>
            <a:normAutofit/>
          </a:bodyPr>
          <a:lstStyle/>
          <a:p>
            <a:r>
              <a:rPr lang="en-US" sz="2400" dirty="0">
                <a:cs typeface="Arial"/>
              </a:rPr>
              <a:t>Plot the fit</a:t>
            </a:r>
            <a:br>
              <a:rPr lang="en-US" sz="2400" dirty="0">
                <a:cs typeface="Arial"/>
              </a:rPr>
            </a:br>
            <a:br>
              <a:rPr lang="en-US" sz="2400" dirty="0">
                <a:solidFill>
                  <a:srgbClr val="C0504D"/>
                </a:solidFill>
                <a:cs typeface="Arial"/>
              </a:rPr>
            </a:br>
            <a:r>
              <a:rPr lang="en-US" sz="2400" dirty="0">
                <a:solidFill>
                  <a:srgbClr val="C0504D"/>
                </a:solidFill>
                <a:latin typeface="Consolas" charset="0"/>
                <a:ea typeface="Consolas" charset="0"/>
                <a:cs typeface="Consolas" charset="0"/>
              </a:rPr>
              <a:t>plot(</a:t>
            </a:r>
            <a:r>
              <a:rPr lang="en-US" sz="2400" dirty="0" err="1">
                <a:solidFill>
                  <a:srgbClr val="C0504D"/>
                </a:solidFill>
                <a:latin typeface="Consolas" charset="0"/>
                <a:ea typeface="Consolas" charset="0"/>
                <a:cs typeface="Consolas" charset="0"/>
              </a:rPr>
              <a:t>cars$speed</a:t>
            </a:r>
            <a:r>
              <a:rPr lang="en-US" sz="2400" dirty="0">
                <a:solidFill>
                  <a:srgbClr val="C0504D"/>
                </a:solidFill>
                <a:latin typeface="Consolas" charset="0"/>
                <a:ea typeface="Consolas" charset="0"/>
                <a:cs typeface="Consolas" charset="0"/>
              </a:rPr>
              <a:t>, </a:t>
            </a:r>
            <a:r>
              <a:rPr lang="en-US" sz="2400" dirty="0" err="1">
                <a:solidFill>
                  <a:srgbClr val="C0504D"/>
                </a:solidFill>
                <a:latin typeface="Consolas" charset="0"/>
                <a:ea typeface="Consolas" charset="0"/>
                <a:cs typeface="Consolas" charset="0"/>
              </a:rPr>
              <a:t>cars$dist</a:t>
            </a:r>
            <a:r>
              <a:rPr lang="en-US" sz="2400" dirty="0">
                <a:solidFill>
                  <a:srgbClr val="C0504D"/>
                </a:solidFill>
                <a:latin typeface="Consolas" charset="0"/>
                <a:ea typeface="Consolas" charset="0"/>
                <a:cs typeface="Consolas" charset="0"/>
              </a:rPr>
              <a:t>,</a:t>
            </a:r>
            <a:br>
              <a:rPr lang="en-US" sz="2400" dirty="0">
                <a:solidFill>
                  <a:srgbClr val="C0504D"/>
                </a:solidFill>
                <a:latin typeface="Consolas" charset="0"/>
                <a:ea typeface="Consolas" charset="0"/>
                <a:cs typeface="Consolas" charset="0"/>
              </a:rPr>
            </a:br>
            <a:r>
              <a:rPr lang="en-US" sz="2400" dirty="0" err="1">
                <a:solidFill>
                  <a:srgbClr val="C0504D"/>
                </a:solidFill>
                <a:latin typeface="Consolas" charset="0"/>
                <a:ea typeface="Consolas" charset="0"/>
                <a:cs typeface="Consolas" charset="0"/>
              </a:rPr>
              <a:t>xlab</a:t>
            </a:r>
            <a:r>
              <a:rPr lang="en-US" sz="2400" dirty="0">
                <a:solidFill>
                  <a:srgbClr val="C0504D"/>
                </a:solidFill>
                <a:latin typeface="Consolas" charset="0"/>
                <a:ea typeface="Consolas" charset="0"/>
                <a:cs typeface="Consolas" charset="0"/>
              </a:rPr>
              <a:t>="distance", </a:t>
            </a:r>
            <a:r>
              <a:rPr lang="en-US" sz="2400" dirty="0" err="1">
                <a:solidFill>
                  <a:srgbClr val="C0504D"/>
                </a:solidFill>
                <a:latin typeface="Consolas" charset="0"/>
                <a:ea typeface="Consolas" charset="0"/>
                <a:cs typeface="Consolas" charset="0"/>
              </a:rPr>
              <a:t>ylab</a:t>
            </a:r>
            <a:r>
              <a:rPr lang="en-US" sz="2400" dirty="0">
                <a:solidFill>
                  <a:srgbClr val="C0504D"/>
                </a:solidFill>
                <a:latin typeface="Consolas" charset="0"/>
                <a:ea typeface="Consolas" charset="0"/>
                <a:cs typeface="Consolas" charset="0"/>
              </a:rPr>
              <a:t>="speed")</a:t>
            </a:r>
            <a:br>
              <a:rPr lang="en-US" sz="2400" dirty="0">
                <a:solidFill>
                  <a:srgbClr val="C0504D"/>
                </a:solidFill>
                <a:latin typeface="Consolas" charset="0"/>
                <a:ea typeface="Consolas" charset="0"/>
                <a:cs typeface="Consolas" charset="0"/>
              </a:rPr>
            </a:br>
            <a:br>
              <a:rPr lang="en-US" sz="2400" dirty="0">
                <a:solidFill>
                  <a:srgbClr val="C0504D"/>
                </a:solidFill>
                <a:latin typeface="Consolas" charset="0"/>
                <a:ea typeface="Consolas" charset="0"/>
                <a:cs typeface="Consolas" charset="0"/>
              </a:rPr>
            </a:br>
            <a:r>
              <a:rPr lang="en-US" sz="2400" dirty="0" err="1">
                <a:solidFill>
                  <a:srgbClr val="C0504D"/>
                </a:solidFill>
                <a:latin typeface="Consolas" charset="0"/>
                <a:ea typeface="Consolas" charset="0"/>
                <a:cs typeface="Consolas" charset="0"/>
              </a:rPr>
              <a:t>abline</a:t>
            </a:r>
            <a:r>
              <a:rPr lang="en-US" sz="2400" dirty="0">
                <a:solidFill>
                  <a:srgbClr val="C0504D"/>
                </a:solidFill>
                <a:latin typeface="Consolas" charset="0"/>
                <a:ea typeface="Consolas" charset="0"/>
                <a:cs typeface="Consolas" charset="0"/>
              </a:rPr>
              <a:t>(</a:t>
            </a:r>
            <a:r>
              <a:rPr lang="en-US" sz="2400" dirty="0" err="1">
                <a:solidFill>
                  <a:srgbClr val="C0504D"/>
                </a:solidFill>
                <a:latin typeface="Consolas" charset="0"/>
                <a:ea typeface="Consolas" charset="0"/>
                <a:cs typeface="Consolas" charset="0"/>
              </a:rPr>
              <a:t>car.fit</a:t>
            </a:r>
            <a:r>
              <a:rPr lang="en-US" sz="2400" dirty="0">
                <a:solidFill>
                  <a:srgbClr val="C0504D"/>
                </a:solidFill>
                <a:latin typeface="Consolas" charset="0"/>
                <a:ea typeface="Consolas" charset="0"/>
                <a:cs typeface="Consolas" charset="0"/>
              </a:rPr>
              <a:t>, col="red")</a:t>
            </a:r>
          </a:p>
        </p:txBody>
      </p:sp>
      <p:pic>
        <p:nvPicPr>
          <p:cNvPr id="4" name="Picture 3"/>
          <p:cNvPicPr>
            <a:picLocks noChangeAspect="1"/>
          </p:cNvPicPr>
          <p:nvPr/>
        </p:nvPicPr>
        <p:blipFill>
          <a:blip r:embed="rId2"/>
          <a:stretch>
            <a:fillRect/>
          </a:stretch>
        </p:blipFill>
        <p:spPr>
          <a:xfrm>
            <a:off x="6310465" y="838200"/>
            <a:ext cx="4586135" cy="4047721"/>
          </a:xfrm>
          <a:prstGeom prst="rect">
            <a:avLst/>
          </a:prstGeom>
        </p:spPr>
      </p:pic>
    </p:spTree>
    <p:extLst>
      <p:ext uri="{BB962C8B-B14F-4D97-AF65-F5344CB8AC3E}">
        <p14:creationId xmlns:p14="http://schemas.microsoft.com/office/powerpoint/2010/main" val="2375287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a:t>
            </a:r>
            <a:r>
              <a:rPr lang="en-US">
                <a:solidFill>
                  <a:schemeClr val="bg1"/>
                </a:solidFill>
              </a:rPr>
              <a:t>: Analyzing data</a:t>
            </a:r>
            <a:endParaRPr lang="en-US" dirty="0"/>
          </a:p>
        </p:txBody>
      </p:sp>
      <p:sp>
        <p:nvSpPr>
          <p:cNvPr id="6" name="Content Placeholder 2"/>
          <p:cNvSpPr>
            <a:spLocks noGrp="1"/>
          </p:cNvSpPr>
          <p:nvPr>
            <p:ph idx="1"/>
          </p:nvPr>
        </p:nvSpPr>
        <p:spPr>
          <a:xfrm>
            <a:off x="1981202" y="1979601"/>
            <a:ext cx="4100665" cy="3638170"/>
          </a:xfrm>
        </p:spPr>
        <p:txBody>
          <a:bodyPr>
            <a:normAutofit/>
          </a:bodyPr>
          <a:lstStyle/>
          <a:p>
            <a:r>
              <a:rPr lang="en-US" sz="2400" dirty="0">
                <a:cs typeface="Arial"/>
              </a:rPr>
              <a:t>Class lm object have their own overloaded plot() function</a:t>
            </a:r>
            <a:br>
              <a:rPr lang="en-US" sz="2400" dirty="0">
                <a:cs typeface="Arial"/>
              </a:rPr>
            </a:br>
            <a:r>
              <a:rPr lang="en-US" sz="2400" dirty="0">
                <a:solidFill>
                  <a:srgbClr val="C0504D"/>
                </a:solidFill>
                <a:cs typeface="Arial"/>
              </a:rPr>
              <a:t> </a:t>
            </a:r>
            <a:br>
              <a:rPr lang="en-US" sz="2400" dirty="0">
                <a:solidFill>
                  <a:srgbClr val="C0504D"/>
                </a:solidFill>
                <a:cs typeface="Arial"/>
              </a:rPr>
            </a:br>
            <a:r>
              <a:rPr lang="en-US" sz="2400" dirty="0">
                <a:solidFill>
                  <a:srgbClr val="C0504D"/>
                </a:solidFill>
                <a:latin typeface="Consolas" charset="0"/>
                <a:ea typeface="Consolas" charset="0"/>
                <a:cs typeface="Consolas" charset="0"/>
              </a:rPr>
              <a:t>plot(</a:t>
            </a:r>
            <a:r>
              <a:rPr lang="en-US" sz="2400" dirty="0" err="1">
                <a:solidFill>
                  <a:srgbClr val="C0504D"/>
                </a:solidFill>
                <a:latin typeface="Consolas" charset="0"/>
                <a:ea typeface="Consolas" charset="0"/>
                <a:cs typeface="Consolas" charset="0"/>
              </a:rPr>
              <a:t>car.fit</a:t>
            </a:r>
            <a:r>
              <a:rPr lang="en-US" sz="2400" dirty="0">
                <a:solidFill>
                  <a:srgbClr val="C0504D"/>
                </a:solidFill>
                <a:latin typeface="Consolas" charset="0"/>
                <a:ea typeface="Consolas" charset="0"/>
                <a:cs typeface="Consolas" charset="0"/>
              </a:rPr>
              <a:t>)</a:t>
            </a:r>
          </a:p>
        </p:txBody>
      </p:sp>
      <p:pic>
        <p:nvPicPr>
          <p:cNvPr id="4" name="Picture 3"/>
          <p:cNvPicPr>
            <a:picLocks noChangeAspect="1"/>
          </p:cNvPicPr>
          <p:nvPr/>
        </p:nvPicPr>
        <p:blipFill>
          <a:blip r:embed="rId2"/>
          <a:stretch>
            <a:fillRect/>
          </a:stretch>
        </p:blipFill>
        <p:spPr>
          <a:xfrm>
            <a:off x="6077814" y="2133603"/>
            <a:ext cx="4590189" cy="4051299"/>
          </a:xfrm>
          <a:prstGeom prst="rect">
            <a:avLst/>
          </a:prstGeom>
        </p:spPr>
      </p:pic>
    </p:spTree>
    <p:extLst>
      <p:ext uri="{BB962C8B-B14F-4D97-AF65-F5344CB8AC3E}">
        <p14:creationId xmlns:p14="http://schemas.microsoft.com/office/powerpoint/2010/main" val="210484842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a:t>
            </a:r>
            <a:r>
              <a:rPr lang="en-US">
                <a:solidFill>
                  <a:schemeClr val="bg1"/>
                </a:solidFill>
              </a:rPr>
              <a:t>: Analyzing data</a:t>
            </a:r>
            <a:endParaRPr lang="en-US" dirty="0"/>
          </a:p>
        </p:txBody>
      </p:sp>
      <p:sp>
        <p:nvSpPr>
          <p:cNvPr id="6" name="Content Placeholder 2"/>
          <p:cNvSpPr>
            <a:spLocks noGrp="1"/>
          </p:cNvSpPr>
          <p:nvPr>
            <p:ph idx="1"/>
          </p:nvPr>
        </p:nvSpPr>
        <p:spPr>
          <a:xfrm>
            <a:off x="1966213" y="1973254"/>
            <a:ext cx="4100665" cy="3638170"/>
          </a:xfrm>
        </p:spPr>
        <p:txBody>
          <a:bodyPr>
            <a:normAutofit/>
          </a:bodyPr>
          <a:lstStyle/>
          <a:p>
            <a:r>
              <a:rPr lang="en-US" sz="2400" dirty="0">
                <a:cs typeface="Arial"/>
              </a:rPr>
              <a:t>Class lm object have their own overloaded plot() function</a:t>
            </a:r>
            <a:br>
              <a:rPr lang="en-US" sz="2400" dirty="0">
                <a:cs typeface="Arial"/>
              </a:rPr>
            </a:br>
            <a:r>
              <a:rPr lang="en-US" sz="2400" dirty="0">
                <a:solidFill>
                  <a:srgbClr val="C0504D"/>
                </a:solidFill>
                <a:cs typeface="Arial"/>
              </a:rPr>
              <a:t> </a:t>
            </a:r>
            <a:br>
              <a:rPr lang="en-US" sz="2400" dirty="0">
                <a:solidFill>
                  <a:srgbClr val="C0504D"/>
                </a:solidFill>
                <a:cs typeface="Arial"/>
              </a:rPr>
            </a:br>
            <a:r>
              <a:rPr lang="en-US" sz="2400" dirty="0">
                <a:solidFill>
                  <a:srgbClr val="C0504D"/>
                </a:solidFill>
                <a:latin typeface="Consolas" charset="0"/>
                <a:ea typeface="Consolas" charset="0"/>
                <a:cs typeface="Consolas" charset="0"/>
              </a:rPr>
              <a:t>plot(</a:t>
            </a:r>
            <a:r>
              <a:rPr lang="en-US" sz="2400" dirty="0" err="1">
                <a:solidFill>
                  <a:srgbClr val="C0504D"/>
                </a:solidFill>
                <a:latin typeface="Consolas" charset="0"/>
                <a:ea typeface="Consolas" charset="0"/>
                <a:cs typeface="Consolas" charset="0"/>
              </a:rPr>
              <a:t>car.fit</a:t>
            </a:r>
            <a:r>
              <a:rPr lang="en-US" sz="2400" dirty="0">
                <a:solidFill>
                  <a:srgbClr val="C0504D"/>
                </a:solidFill>
                <a:latin typeface="Consolas" charset="0"/>
                <a:ea typeface="Consolas" charset="0"/>
                <a:cs typeface="Consolas" charset="0"/>
              </a:rPr>
              <a:t>)</a:t>
            </a:r>
          </a:p>
        </p:txBody>
      </p:sp>
      <p:pic>
        <p:nvPicPr>
          <p:cNvPr id="3" name="Picture 2"/>
          <p:cNvPicPr>
            <a:picLocks noChangeAspect="1"/>
          </p:cNvPicPr>
          <p:nvPr/>
        </p:nvPicPr>
        <p:blipFill>
          <a:blip r:embed="rId2"/>
          <a:stretch>
            <a:fillRect/>
          </a:stretch>
        </p:blipFill>
        <p:spPr>
          <a:xfrm>
            <a:off x="6125127" y="2044301"/>
            <a:ext cx="4582996" cy="4044950"/>
          </a:xfrm>
          <a:prstGeom prst="rect">
            <a:avLst/>
          </a:prstGeom>
        </p:spPr>
      </p:pic>
    </p:spTree>
    <p:extLst>
      <p:ext uri="{BB962C8B-B14F-4D97-AF65-F5344CB8AC3E}">
        <p14:creationId xmlns:p14="http://schemas.microsoft.com/office/powerpoint/2010/main" val="18452302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solidFill>
                  <a:schemeClr val="bg1"/>
                </a:solidFill>
              </a:rPr>
              <a:t>R</a:t>
            </a:r>
            <a:r>
              <a:rPr lang="en-US">
                <a:solidFill>
                  <a:schemeClr val="bg1"/>
                </a:solidFill>
              </a:rPr>
              <a:t>: Analyzing data</a:t>
            </a:r>
            <a:endParaRPr lang="en-US" dirty="0"/>
          </a:p>
        </p:txBody>
      </p:sp>
      <p:sp>
        <p:nvSpPr>
          <p:cNvPr id="6" name="Content Placeholder 2"/>
          <p:cNvSpPr>
            <a:spLocks noGrp="1"/>
          </p:cNvSpPr>
          <p:nvPr>
            <p:ph idx="1"/>
          </p:nvPr>
        </p:nvSpPr>
        <p:spPr>
          <a:xfrm>
            <a:off x="1981203" y="1600201"/>
            <a:ext cx="4100665" cy="3638170"/>
          </a:xfrm>
        </p:spPr>
        <p:txBody>
          <a:bodyPr>
            <a:normAutofit/>
          </a:bodyPr>
          <a:lstStyle/>
          <a:p>
            <a:r>
              <a:rPr lang="en-US" sz="2400" dirty="0">
                <a:cs typeface="Arial"/>
              </a:rPr>
              <a:t>Class lm object have their own overloaded plot() function</a:t>
            </a:r>
            <a:br>
              <a:rPr lang="en-US" sz="2400" dirty="0">
                <a:cs typeface="Arial"/>
              </a:rPr>
            </a:br>
            <a:r>
              <a:rPr lang="en-US" sz="2400" dirty="0">
                <a:solidFill>
                  <a:srgbClr val="C0504D"/>
                </a:solidFill>
                <a:cs typeface="Arial"/>
              </a:rPr>
              <a:t> </a:t>
            </a:r>
            <a:br>
              <a:rPr lang="en-US" sz="2400" dirty="0">
                <a:solidFill>
                  <a:srgbClr val="C0504D"/>
                </a:solidFill>
                <a:cs typeface="Arial"/>
              </a:rPr>
            </a:br>
            <a:r>
              <a:rPr lang="en-US" sz="2400" dirty="0">
                <a:solidFill>
                  <a:srgbClr val="C0504D"/>
                </a:solidFill>
                <a:latin typeface="Consolas" charset="0"/>
                <a:ea typeface="Consolas" charset="0"/>
                <a:cs typeface="Consolas" charset="0"/>
              </a:rPr>
              <a:t>plot(</a:t>
            </a:r>
            <a:r>
              <a:rPr lang="en-US" sz="2400" dirty="0" err="1">
                <a:solidFill>
                  <a:srgbClr val="C0504D"/>
                </a:solidFill>
                <a:latin typeface="Consolas" charset="0"/>
                <a:ea typeface="Consolas" charset="0"/>
                <a:cs typeface="Consolas" charset="0"/>
              </a:rPr>
              <a:t>car.fit</a:t>
            </a:r>
            <a:r>
              <a:rPr lang="en-US" sz="2400" dirty="0">
                <a:solidFill>
                  <a:srgbClr val="C0504D"/>
                </a:solidFill>
                <a:latin typeface="Consolas" charset="0"/>
                <a:ea typeface="Consolas" charset="0"/>
                <a:cs typeface="Consolas" charset="0"/>
              </a:rPr>
              <a:t>)</a:t>
            </a:r>
          </a:p>
        </p:txBody>
      </p:sp>
      <p:pic>
        <p:nvPicPr>
          <p:cNvPr id="4" name="Picture 3"/>
          <p:cNvPicPr>
            <a:picLocks noChangeAspect="1"/>
          </p:cNvPicPr>
          <p:nvPr/>
        </p:nvPicPr>
        <p:blipFill>
          <a:blip r:embed="rId2"/>
          <a:stretch>
            <a:fillRect/>
          </a:stretch>
        </p:blipFill>
        <p:spPr>
          <a:xfrm>
            <a:off x="6081865" y="1612901"/>
            <a:ext cx="4582996" cy="4044950"/>
          </a:xfrm>
          <a:prstGeom prst="rect">
            <a:avLst/>
          </a:prstGeom>
        </p:spPr>
      </p:pic>
    </p:spTree>
    <p:extLst>
      <p:ext uri="{BB962C8B-B14F-4D97-AF65-F5344CB8AC3E}">
        <p14:creationId xmlns:p14="http://schemas.microsoft.com/office/powerpoint/2010/main" val="17922128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a:solidFill>
                  <a:schemeClr val="bg1"/>
                </a:solidFill>
              </a:rPr>
              <a:t>R: Analyzing data</a:t>
            </a:r>
            <a:endParaRPr lang="en-US" dirty="0"/>
          </a:p>
        </p:txBody>
      </p:sp>
      <p:sp>
        <p:nvSpPr>
          <p:cNvPr id="6" name="Content Placeholder 2"/>
          <p:cNvSpPr>
            <a:spLocks noGrp="1"/>
          </p:cNvSpPr>
          <p:nvPr>
            <p:ph idx="1"/>
          </p:nvPr>
        </p:nvSpPr>
        <p:spPr>
          <a:xfrm>
            <a:off x="1828803" y="2489390"/>
            <a:ext cx="4100665" cy="3638170"/>
          </a:xfrm>
        </p:spPr>
        <p:txBody>
          <a:bodyPr>
            <a:normAutofit/>
          </a:bodyPr>
          <a:lstStyle/>
          <a:p>
            <a:r>
              <a:rPr lang="en-US" sz="2400">
                <a:cs typeface="Arial"/>
              </a:rPr>
              <a:t>Class lm object have their own overloaded plot() function</a:t>
            </a:r>
            <a:br>
              <a:rPr lang="en-US" sz="2400">
                <a:cs typeface="Arial"/>
              </a:rPr>
            </a:br>
            <a:r>
              <a:rPr lang="en-US" sz="2400">
                <a:solidFill>
                  <a:srgbClr val="C0504D"/>
                </a:solidFill>
                <a:cs typeface="Arial"/>
              </a:rPr>
              <a:t> </a:t>
            </a:r>
            <a:br>
              <a:rPr lang="en-US" sz="2400">
                <a:solidFill>
                  <a:srgbClr val="C0504D"/>
                </a:solidFill>
                <a:cs typeface="Arial"/>
              </a:rPr>
            </a:br>
            <a:r>
              <a:rPr lang="en-US" sz="2400">
                <a:solidFill>
                  <a:srgbClr val="C0504D"/>
                </a:solidFill>
                <a:latin typeface="Consolas" charset="0"/>
                <a:ea typeface="Consolas" charset="0"/>
                <a:cs typeface="Consolas" charset="0"/>
              </a:rPr>
              <a:t>plot(car.fit)</a:t>
            </a:r>
            <a:endParaRPr lang="en-US" sz="2400" dirty="0">
              <a:solidFill>
                <a:srgbClr val="C0504D"/>
              </a:solidFill>
              <a:latin typeface="Consolas" charset="0"/>
              <a:ea typeface="Consolas" charset="0"/>
              <a:cs typeface="Consolas" charset="0"/>
            </a:endParaRPr>
          </a:p>
        </p:txBody>
      </p:sp>
      <p:pic>
        <p:nvPicPr>
          <p:cNvPr id="3" name="Picture 2"/>
          <p:cNvPicPr>
            <a:picLocks noChangeAspect="1"/>
          </p:cNvPicPr>
          <p:nvPr/>
        </p:nvPicPr>
        <p:blipFill>
          <a:blip r:embed="rId2"/>
          <a:stretch>
            <a:fillRect/>
          </a:stretch>
        </p:blipFill>
        <p:spPr>
          <a:xfrm>
            <a:off x="6081868" y="2286000"/>
            <a:ext cx="4582995" cy="4044950"/>
          </a:xfrm>
          <a:prstGeom prst="rect">
            <a:avLst/>
          </a:prstGeom>
        </p:spPr>
      </p:pic>
    </p:spTree>
    <p:extLst>
      <p:ext uri="{BB962C8B-B14F-4D97-AF65-F5344CB8AC3E}">
        <p14:creationId xmlns:p14="http://schemas.microsoft.com/office/powerpoint/2010/main" val="45181294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22685" y="2149711"/>
            <a:ext cx="10134600" cy="2387600"/>
          </a:xfrm>
        </p:spPr>
        <p:txBody>
          <a:bodyPr>
            <a:normAutofit fontScale="90000"/>
          </a:bodyPr>
          <a:lstStyle/>
          <a:p>
            <a:r>
              <a:rPr lang="en-US" sz="4400" dirty="0">
                <a:solidFill>
                  <a:schemeClr val="accent1">
                    <a:lumMod val="75000"/>
                  </a:schemeClr>
                </a:solidFill>
                <a:latin typeface="Times New Roman" panose="02020603050405020304" pitchFamily="18" charset="0"/>
                <a:cs typeface="Times New Roman" panose="02020603050405020304" pitchFamily="18" charset="0"/>
              </a:rPr>
              <a:t>R- Output for selected questions in Lect_5 slide</a:t>
            </a:r>
            <a:br>
              <a:rPr lang="en-US" sz="4400" dirty="0">
                <a:solidFill>
                  <a:schemeClr val="accent1">
                    <a:lumMod val="75000"/>
                  </a:schemeClr>
                </a:solidFill>
                <a:latin typeface="Times New Roman" panose="02020603050405020304" pitchFamily="18" charset="0"/>
                <a:cs typeface="Times New Roman" panose="02020603050405020304" pitchFamily="18" charset="0"/>
              </a:rPr>
            </a:br>
            <a:br>
              <a:rPr lang="en-US" sz="4400" dirty="0">
                <a:solidFill>
                  <a:schemeClr val="accent1">
                    <a:lumMod val="75000"/>
                  </a:schemeClr>
                </a:solidFill>
                <a:latin typeface="Times New Roman" panose="02020603050405020304" pitchFamily="18" charset="0"/>
                <a:cs typeface="Times New Roman" panose="02020603050405020304" pitchFamily="18" charset="0"/>
              </a:rPr>
            </a:br>
            <a:r>
              <a:rPr lang="en-US" sz="3600" dirty="0">
                <a:solidFill>
                  <a:schemeClr val="accent1">
                    <a:lumMod val="75000"/>
                  </a:schemeClr>
                </a:solidFill>
                <a:latin typeface="Times New Roman" panose="02020603050405020304" pitchFamily="18" charset="0"/>
                <a:cs typeface="Times New Roman" panose="02020603050405020304" pitchFamily="18" charset="0"/>
              </a:rPr>
              <a:t>Following slides prepared by: </a:t>
            </a:r>
            <a:br>
              <a:rPr lang="en-US" sz="3600" dirty="0">
                <a:solidFill>
                  <a:schemeClr val="accent1">
                    <a:lumMod val="75000"/>
                  </a:schemeClr>
                </a:solidFill>
                <a:latin typeface="Times New Roman" panose="02020603050405020304" pitchFamily="18" charset="0"/>
                <a:cs typeface="Times New Roman" panose="02020603050405020304" pitchFamily="18" charset="0"/>
              </a:rPr>
            </a:br>
            <a:r>
              <a:rPr lang="en-US" sz="3600" dirty="0">
                <a:solidFill>
                  <a:schemeClr val="accent1">
                    <a:lumMod val="75000"/>
                  </a:schemeClr>
                </a:solidFill>
                <a:latin typeface="Times New Roman" panose="02020603050405020304" pitchFamily="18" charset="0"/>
                <a:cs typeface="Times New Roman" panose="02020603050405020304" pitchFamily="18" charset="0"/>
              </a:rPr>
              <a:t>Miss M. </a:t>
            </a:r>
            <a:r>
              <a:rPr lang="en-US" sz="3600" dirty="0" err="1">
                <a:solidFill>
                  <a:schemeClr val="accent1">
                    <a:lumMod val="75000"/>
                  </a:schemeClr>
                </a:solidFill>
                <a:latin typeface="Times New Roman" panose="02020603050405020304" pitchFamily="18" charset="0"/>
                <a:cs typeface="Times New Roman" panose="02020603050405020304" pitchFamily="18" charset="0"/>
              </a:rPr>
              <a:t>Mathangi</a:t>
            </a:r>
            <a:r>
              <a:rPr lang="en-US" sz="3600" dirty="0">
                <a:solidFill>
                  <a:schemeClr val="accent1">
                    <a:lumMod val="75000"/>
                  </a:schemeClr>
                </a:solidFill>
                <a:latin typeface="Times New Roman" panose="02020603050405020304" pitchFamily="18" charset="0"/>
                <a:cs typeface="Times New Roman" panose="02020603050405020304" pitchFamily="18" charset="0"/>
              </a:rPr>
              <a:t> and Miss M. </a:t>
            </a:r>
            <a:r>
              <a:rPr lang="en-US" sz="3600" dirty="0" err="1">
                <a:solidFill>
                  <a:schemeClr val="accent1">
                    <a:lumMod val="75000"/>
                  </a:schemeClr>
                </a:solidFill>
                <a:latin typeface="Times New Roman" panose="02020603050405020304" pitchFamily="18" charset="0"/>
                <a:cs typeface="Times New Roman" panose="02020603050405020304" pitchFamily="18" charset="0"/>
              </a:rPr>
              <a:t>Rogetha</a:t>
            </a:r>
            <a:endParaRPr lang="en-US" sz="360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91003" y="5791200"/>
            <a:ext cx="3877985" cy="369332"/>
          </a:xfrm>
          <a:prstGeom prst="rect">
            <a:avLst/>
          </a:prstGeom>
        </p:spPr>
        <p:txBody>
          <a:bodyPr wrap="none">
            <a:spAutoFit/>
          </a:bodyPr>
          <a:lstStyle/>
          <a:p>
            <a:r>
              <a:rPr lang="en-US" dirty="0">
                <a:solidFill>
                  <a:schemeClr val="bg1">
                    <a:lumMod val="65000"/>
                  </a:schemeClr>
                </a:solidFill>
              </a:rPr>
              <a:t>http://r4stats.com/articles/popularity/</a:t>
            </a:r>
          </a:p>
        </p:txBody>
      </p:sp>
      <p:pic>
        <p:nvPicPr>
          <p:cNvPr id="1026" name="Picture 2" descr="Fig_2e_ScholarlyImpactBig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2514603"/>
            <a:ext cx="3843714" cy="266057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ig_1a_Listserv"/>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9803" y="2514603"/>
            <a:ext cx="4052423" cy="270161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p:cNvSpPr txBox="1">
            <a:spLocks/>
          </p:cNvSpPr>
          <p:nvPr/>
        </p:nvSpPr>
        <p:spPr>
          <a:xfrm>
            <a:off x="-76200" y="1682829"/>
            <a:ext cx="8229600" cy="1143000"/>
          </a:xfrm>
          <a:prstGeom prst="rect">
            <a:avLst/>
          </a:prstGeom>
        </p:spPr>
        <p:txBody>
          <a:bodyPr/>
          <a:lstStyle>
            <a:lvl1pPr algn="ctr" defTabSz="914400" rtl="0" eaLnBrk="1" latinLnBrk="0" hangingPunct="1">
              <a:spcBef>
                <a:spcPct val="0"/>
              </a:spcBef>
              <a:buNone/>
              <a:defRPr sz="3200" kern="1200" cap="all" baseline="0">
                <a:solidFill>
                  <a:srgbClr val="FF6D16"/>
                </a:solidFill>
                <a:latin typeface="Euphemia" panose="020B0503040102020104" pitchFamily="34" charset="0"/>
                <a:ea typeface="+mj-ea"/>
                <a:cs typeface="Times New Roman" pitchFamily="18" charset="0"/>
              </a:defRPr>
            </a:lvl1pPr>
          </a:lstStyle>
          <a:p>
            <a:r>
              <a:rPr lang="en-US" sz="4800" dirty="0">
                <a:solidFill>
                  <a:srgbClr val="C00000"/>
                </a:solidFill>
                <a:latin typeface="Times New Roman" panose="02020603050405020304" pitchFamily="18" charset="0"/>
              </a:rPr>
              <a:t>R is growing</a:t>
            </a:r>
          </a:p>
        </p:txBody>
      </p:sp>
    </p:spTree>
    <p:extLst>
      <p:ext uri="{BB962C8B-B14F-4D97-AF65-F5344CB8AC3E}">
        <p14:creationId xmlns:p14="http://schemas.microsoft.com/office/powerpoint/2010/main" val="380491891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C0EC3-694B-7D96-C1BF-5EA41125C32C}"/>
              </a:ext>
            </a:extLst>
          </p:cNvPr>
          <p:cNvSpPr>
            <a:spLocks noGrp="1"/>
          </p:cNvSpPr>
          <p:nvPr>
            <p:ph type="title"/>
          </p:nvPr>
        </p:nvSpPr>
        <p:spPr>
          <a:xfrm>
            <a:off x="1295400" y="0"/>
            <a:ext cx="9601200" cy="1142385"/>
          </a:xfrm>
        </p:spPr>
        <p:txBody>
          <a:bodyPr>
            <a:normAutofit fontScale="90000"/>
          </a:bodyPr>
          <a:lstStyle/>
          <a:p>
            <a:r>
              <a:rPr lang="en-US" dirty="0">
                <a:solidFill>
                  <a:srgbClr val="FF0000"/>
                </a:solidFill>
                <a:latin typeface="Times New Roman" panose="02020603050405020304" pitchFamily="18" charset="0"/>
                <a:cs typeface="Times New Roman" panose="02020603050405020304" pitchFamily="18" charset="0"/>
              </a:rPr>
              <a:t>Slide No – 21</a:t>
            </a:r>
            <a:br>
              <a:rPr lang="en-US" dirty="0">
                <a:solidFill>
                  <a:srgbClr val="FF0000"/>
                </a:solidFill>
                <a:latin typeface="Times New Roman" panose="02020603050405020304" pitchFamily="18" charset="0"/>
                <a:cs typeface="Times New Roman" panose="02020603050405020304" pitchFamily="18" charset="0"/>
              </a:rPr>
            </a:br>
            <a:r>
              <a:rPr lang="en-US" dirty="0">
                <a:solidFill>
                  <a:srgbClr val="FF0000"/>
                </a:solidFill>
                <a:latin typeface="Times New Roman" panose="02020603050405020304" pitchFamily="18" charset="0"/>
                <a:cs typeface="Times New Roman" panose="02020603050405020304" pitchFamily="18" charset="0"/>
              </a:rPr>
              <a:t>Question - 3</a:t>
            </a:r>
          </a:p>
        </p:txBody>
      </p:sp>
      <p:pic>
        <p:nvPicPr>
          <p:cNvPr id="9" name="Content Placeholder 8" descr="A screenshot of a computer&#10;&#10;Description automatically generated with medium confidence">
            <a:extLst>
              <a:ext uri="{FF2B5EF4-FFF2-40B4-BE49-F238E27FC236}">
                <a16:creationId xmlns:a16="http://schemas.microsoft.com/office/drawing/2014/main" id="{850F8BC8-3D6C-7069-10C2-BC38238BF585}"/>
              </a:ext>
            </a:extLst>
          </p:cNvPr>
          <p:cNvPicPr>
            <a:picLocks noGrp="1" noChangeAspect="1"/>
          </p:cNvPicPr>
          <p:nvPr>
            <p:ph idx="1"/>
          </p:nvPr>
        </p:nvPicPr>
        <p:blipFill>
          <a:blip r:embed="rId2"/>
          <a:stretch>
            <a:fillRect/>
          </a:stretch>
        </p:blipFill>
        <p:spPr>
          <a:xfrm>
            <a:off x="516835" y="1284071"/>
            <a:ext cx="11201399" cy="5375146"/>
          </a:xfrm>
        </p:spPr>
      </p:pic>
    </p:spTree>
    <p:extLst>
      <p:ext uri="{BB962C8B-B14F-4D97-AF65-F5344CB8AC3E}">
        <p14:creationId xmlns:p14="http://schemas.microsoft.com/office/powerpoint/2010/main" val="2627233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B7825-45B6-12B5-D069-6B401A0C5948}"/>
              </a:ext>
            </a:extLst>
          </p:cNvPr>
          <p:cNvSpPr>
            <a:spLocks noGrp="1"/>
          </p:cNvSpPr>
          <p:nvPr>
            <p:ph type="title"/>
          </p:nvPr>
        </p:nvSpPr>
        <p:spPr>
          <a:xfrm>
            <a:off x="1295400" y="0"/>
            <a:ext cx="9601200" cy="1142385"/>
          </a:xfrm>
        </p:spPr>
        <p:txBody>
          <a:bodyPr>
            <a:normAutofit fontScale="90000"/>
          </a:bodyPr>
          <a:lstStyle/>
          <a:p>
            <a:r>
              <a:rPr lang="en-US" dirty="0">
                <a:solidFill>
                  <a:srgbClr val="FF0000"/>
                </a:solidFill>
                <a:latin typeface="Times New Roman" panose="02020603050405020304" pitchFamily="18" charset="0"/>
                <a:cs typeface="Times New Roman" panose="02020603050405020304" pitchFamily="18" charset="0"/>
              </a:rPr>
              <a:t>Slide No – 30</a:t>
            </a:r>
            <a:br>
              <a:rPr lang="en-US" dirty="0">
                <a:solidFill>
                  <a:srgbClr val="FF0000"/>
                </a:solidFill>
                <a:latin typeface="Times New Roman" panose="02020603050405020304" pitchFamily="18" charset="0"/>
                <a:cs typeface="Times New Roman" panose="02020603050405020304" pitchFamily="18" charset="0"/>
              </a:rPr>
            </a:br>
            <a:r>
              <a:rPr lang="en-US" dirty="0">
                <a:solidFill>
                  <a:srgbClr val="FF0000"/>
                </a:solidFill>
                <a:latin typeface="Times New Roman" panose="02020603050405020304" pitchFamily="18" charset="0"/>
                <a:cs typeface="Times New Roman" panose="02020603050405020304" pitchFamily="18" charset="0"/>
              </a:rPr>
              <a:t>Question - 5</a:t>
            </a:r>
            <a:endParaRPr lang="en-US" dirty="0">
              <a:solidFill>
                <a:srgbClr val="FF0000"/>
              </a:solidFill>
            </a:endParaRPr>
          </a:p>
        </p:txBody>
      </p:sp>
      <p:pic>
        <p:nvPicPr>
          <p:cNvPr id="5" name="Content Placeholder 4">
            <a:extLst>
              <a:ext uri="{FF2B5EF4-FFF2-40B4-BE49-F238E27FC236}">
                <a16:creationId xmlns:a16="http://schemas.microsoft.com/office/drawing/2014/main" id="{CAF81613-3DEE-EF39-111F-3AA369CDED6B}"/>
              </a:ext>
            </a:extLst>
          </p:cNvPr>
          <p:cNvPicPr>
            <a:picLocks noGrp="1" noChangeAspect="1"/>
          </p:cNvPicPr>
          <p:nvPr>
            <p:ph idx="1"/>
          </p:nvPr>
        </p:nvPicPr>
        <p:blipFill>
          <a:blip r:embed="rId2"/>
          <a:stretch>
            <a:fillRect/>
          </a:stretch>
        </p:blipFill>
        <p:spPr>
          <a:xfrm>
            <a:off x="603314" y="1214241"/>
            <a:ext cx="11104777" cy="5643144"/>
          </a:xfrm>
        </p:spPr>
      </p:pic>
    </p:spTree>
    <p:extLst>
      <p:ext uri="{BB962C8B-B14F-4D97-AF65-F5344CB8AC3E}">
        <p14:creationId xmlns:p14="http://schemas.microsoft.com/office/powerpoint/2010/main" val="1019847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0081B-D8C7-5012-2276-1E05887C842F}"/>
              </a:ext>
            </a:extLst>
          </p:cNvPr>
          <p:cNvSpPr>
            <a:spLocks noGrp="1"/>
          </p:cNvSpPr>
          <p:nvPr>
            <p:ph type="title"/>
          </p:nvPr>
        </p:nvSpPr>
        <p:spPr>
          <a:xfrm>
            <a:off x="1295400" y="89074"/>
            <a:ext cx="9601200" cy="1142385"/>
          </a:xfrm>
        </p:spPr>
        <p:txBody>
          <a:bodyPr>
            <a:normAutofit fontScale="90000"/>
          </a:bodyPr>
          <a:lstStyle/>
          <a:p>
            <a:r>
              <a:rPr lang="en-US" dirty="0">
                <a:solidFill>
                  <a:srgbClr val="FF0000"/>
                </a:solidFill>
                <a:latin typeface="Times New Roman" panose="02020603050405020304" pitchFamily="18" charset="0"/>
                <a:cs typeface="Times New Roman" panose="02020603050405020304" pitchFamily="18" charset="0"/>
              </a:rPr>
              <a:t>Slide - 49</a:t>
            </a:r>
            <a:br>
              <a:rPr lang="en-US" dirty="0">
                <a:solidFill>
                  <a:srgbClr val="FF0000"/>
                </a:solidFill>
                <a:latin typeface="Times New Roman" panose="02020603050405020304" pitchFamily="18" charset="0"/>
                <a:cs typeface="Times New Roman" panose="02020603050405020304" pitchFamily="18" charset="0"/>
              </a:rPr>
            </a:br>
            <a:r>
              <a:rPr lang="en-US" dirty="0">
                <a:solidFill>
                  <a:srgbClr val="FF0000"/>
                </a:solidFill>
                <a:latin typeface="Times New Roman" panose="02020603050405020304" pitchFamily="18" charset="0"/>
                <a:cs typeface="Times New Roman" panose="02020603050405020304" pitchFamily="18" charset="0"/>
              </a:rPr>
              <a:t>Question - 8</a:t>
            </a:r>
          </a:p>
        </p:txBody>
      </p:sp>
      <p:pic>
        <p:nvPicPr>
          <p:cNvPr id="5" name="Content Placeholder 4">
            <a:extLst>
              <a:ext uri="{FF2B5EF4-FFF2-40B4-BE49-F238E27FC236}">
                <a16:creationId xmlns:a16="http://schemas.microsoft.com/office/drawing/2014/main" id="{E264589C-FF2B-7736-6E8B-1CDBA946E8F6}"/>
              </a:ext>
            </a:extLst>
          </p:cNvPr>
          <p:cNvPicPr>
            <a:picLocks noGrp="1" noChangeAspect="1"/>
          </p:cNvPicPr>
          <p:nvPr>
            <p:ph idx="1"/>
          </p:nvPr>
        </p:nvPicPr>
        <p:blipFill>
          <a:blip r:embed="rId2"/>
          <a:stretch>
            <a:fillRect/>
          </a:stretch>
        </p:blipFill>
        <p:spPr>
          <a:xfrm>
            <a:off x="527901" y="1231459"/>
            <a:ext cx="11161336" cy="5537467"/>
          </a:xfrm>
        </p:spPr>
      </p:pic>
    </p:spTree>
    <p:extLst>
      <p:ext uri="{BB962C8B-B14F-4D97-AF65-F5344CB8AC3E}">
        <p14:creationId xmlns:p14="http://schemas.microsoft.com/office/powerpoint/2010/main" val="3855105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E18CE-807B-8B76-1ECF-AF2F4883A000}"/>
              </a:ext>
            </a:extLst>
          </p:cNvPr>
          <p:cNvSpPr>
            <a:spLocks noGrp="1"/>
          </p:cNvSpPr>
          <p:nvPr>
            <p:ph type="title"/>
          </p:nvPr>
        </p:nvSpPr>
        <p:spPr>
          <a:xfrm>
            <a:off x="1295399" y="0"/>
            <a:ext cx="9601200" cy="999241"/>
          </a:xfrm>
        </p:spPr>
        <p:txBody>
          <a:bodyPr/>
          <a:lstStyle/>
          <a:p>
            <a:r>
              <a:rPr lang="en-US" dirty="0">
                <a:latin typeface="Times New Roman" panose="02020603050405020304" pitchFamily="18" charset="0"/>
                <a:cs typeface="Times New Roman" panose="02020603050405020304" pitchFamily="18" charset="0"/>
              </a:rPr>
              <a:t>Contd..</a:t>
            </a:r>
          </a:p>
        </p:txBody>
      </p:sp>
      <p:pic>
        <p:nvPicPr>
          <p:cNvPr id="5" name="Content Placeholder 4">
            <a:extLst>
              <a:ext uri="{FF2B5EF4-FFF2-40B4-BE49-F238E27FC236}">
                <a16:creationId xmlns:a16="http://schemas.microsoft.com/office/drawing/2014/main" id="{52E7A5E7-6550-D484-D5A2-F966BAE8A943}"/>
              </a:ext>
            </a:extLst>
          </p:cNvPr>
          <p:cNvPicPr>
            <a:picLocks noGrp="1" noChangeAspect="1"/>
          </p:cNvPicPr>
          <p:nvPr>
            <p:ph idx="1"/>
          </p:nvPr>
        </p:nvPicPr>
        <p:blipFill>
          <a:blip r:embed="rId2"/>
          <a:stretch>
            <a:fillRect/>
          </a:stretch>
        </p:blipFill>
        <p:spPr>
          <a:xfrm>
            <a:off x="367646" y="1140642"/>
            <a:ext cx="11302738" cy="5561815"/>
          </a:xfrm>
        </p:spPr>
      </p:pic>
    </p:spTree>
    <p:extLst>
      <p:ext uri="{BB962C8B-B14F-4D97-AF65-F5344CB8AC3E}">
        <p14:creationId xmlns:p14="http://schemas.microsoft.com/office/powerpoint/2010/main" val="552806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Date Placeholder 3">
            <a:extLst>
              <a:ext uri="{FF2B5EF4-FFF2-40B4-BE49-F238E27FC236}">
                <a16:creationId xmlns:a16="http://schemas.microsoft.com/office/drawing/2014/main" id="{D9ACE885-E5F3-CE2C-25B9-950ABCF1B628}"/>
              </a:ext>
            </a:extLst>
          </p:cNvPr>
          <p:cNvSpPr>
            <a:spLocks noGrp="1" noChangeArrowheads="1"/>
          </p:cNvSpPr>
          <p:nvPr>
            <p:ph type="dt" sz="half" idx="10"/>
          </p:nvPr>
        </p:nvSpPr>
        <p:spPr bwMode="auto">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bodyPr>
          <a:lstStyle>
            <a:defPPr>
              <a:defRPr lang="en-US"/>
            </a:defPPr>
            <a:lvl1pPr algn="l" rtl="0" eaLnBrk="1" fontAlgn="base" hangingPunct="1">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fld id="{8D30CD17-3FA5-48C7-BE32-4F91304B5150}" type="datetime1">
              <a:rPr lang="en-US" smtClean="0"/>
              <a:pPr>
                <a:defRPr/>
              </a:pPr>
              <a:t>7/4/2023</a:t>
            </a:fld>
            <a:endParaRPr lang="en-US" altLang="en-US" sz="1400">
              <a:solidFill>
                <a:srgbClr val="FFFFFF"/>
              </a:solidFill>
            </a:endParaRPr>
          </a:p>
        </p:txBody>
      </p:sp>
      <p:sp>
        <p:nvSpPr>
          <p:cNvPr id="90117" name="Footer Placeholder 5">
            <a:extLst>
              <a:ext uri="{FF2B5EF4-FFF2-40B4-BE49-F238E27FC236}">
                <a16:creationId xmlns:a16="http://schemas.microsoft.com/office/drawing/2014/main" id="{37EA34B7-B87A-1787-8CA5-44DA159E14E7}"/>
              </a:ext>
            </a:extLst>
          </p:cNvPr>
          <p:cNvSpPr>
            <a:spLocks noGrp="1" noChangeArrowheads="1"/>
          </p:cNvSpPr>
          <p:nvPr>
            <p:ph type="ftr" sz="quarter" idx="11"/>
          </p:nvPr>
        </p:nvSpPr>
        <p:spPr bwMode="auto">
          <a:prstGeom prst="rect">
            <a:avLst/>
          </a:prstGeom>
          <a:noFill/>
          <a:ln w="9525">
            <a:noFill/>
            <a:miter lim="800000"/>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bodyPr>
          <a:lstStyle>
            <a:defPPr>
              <a:defRPr lang="en-US"/>
            </a:defPPr>
            <a:lvl1pPr algn="ctr" rtl="0" eaLnBrk="1" fontAlgn="base" hangingPunct="1">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a:t>MC3020</a:t>
            </a:r>
            <a:endParaRPr lang="en-US" altLang="en-US" sz="1200">
              <a:solidFill>
                <a:srgbClr val="FFFFFF"/>
              </a:solidFill>
            </a:endParaRPr>
          </a:p>
        </p:txBody>
      </p:sp>
      <p:sp>
        <p:nvSpPr>
          <p:cNvPr id="5" name="Slide Number Placeholder 4">
            <a:extLst>
              <a:ext uri="{FF2B5EF4-FFF2-40B4-BE49-F238E27FC236}">
                <a16:creationId xmlns:a16="http://schemas.microsoft.com/office/drawing/2014/main" id="{AF29BF66-CCFA-5B0C-BA97-728221FF60D3}"/>
              </a:ext>
            </a:extLst>
          </p:cNvPr>
          <p:cNvSpPr>
            <a:spLocks noGrp="1"/>
          </p:cNvSpPr>
          <p:nvPr>
            <p:ph type="sldNum" sz="quarter" idx="12"/>
          </p:nvPr>
        </p:nvSpPr>
        <p:spPr bwMode="auto">
          <a:prstGeom prst="rect">
            <a:avLst/>
          </a:prstGeom>
          <a:noFill/>
          <a:ln w="9525">
            <a:noFill/>
            <a:miter lim="800000"/>
            <a:headEnd/>
            <a:tailEnd/>
          </a:ln>
          <a:effectLst/>
        </p:spPr>
        <p:txBody>
          <a:bodyPr vert="horz" wrap="square" lIns="91440" tIns="45720" rIns="91440" bIns="45720" numCol="1" rtlCol="0" anchor="t" anchorCtr="0" compatLnSpc="1">
            <a:prstTxWarp prst="textNoShape">
              <a:avLst/>
            </a:prstTxWarp>
          </a:bodyPr>
          <a:lstStyle>
            <a:defPPr>
              <a:defRPr lang="en-US"/>
            </a:defPPr>
            <a:lvl1pPr algn="r" rtl="0" eaLnBrk="1" fontAlgn="base" hangingPunct="1">
              <a:spcBef>
                <a:spcPct val="0"/>
              </a:spcBef>
              <a:spcAft>
                <a:spcPct val="0"/>
              </a:spcAft>
              <a:defRPr sz="1000"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fld id="{645ED874-4033-4CEE-AE69-D7CB222F48E6}" type="slidenum">
              <a:rPr lang="en-US" smtClean="0"/>
              <a:pPr>
                <a:defRPr/>
              </a:pPr>
              <a:t>64</a:t>
            </a:fld>
            <a:endParaRPr lang="en-US"/>
          </a:p>
        </p:txBody>
      </p:sp>
      <p:sp>
        <p:nvSpPr>
          <p:cNvPr id="3" name="TextBox 2">
            <a:extLst>
              <a:ext uri="{FF2B5EF4-FFF2-40B4-BE49-F238E27FC236}">
                <a16:creationId xmlns:a16="http://schemas.microsoft.com/office/drawing/2014/main" id="{5C86C50B-7B7B-66D7-95BB-6222A8749EE0}"/>
              </a:ext>
            </a:extLst>
          </p:cNvPr>
          <p:cNvSpPr txBox="1"/>
          <p:nvPr/>
        </p:nvSpPr>
        <p:spPr>
          <a:xfrm>
            <a:off x="1295400" y="502231"/>
            <a:ext cx="10058400" cy="5693866"/>
          </a:xfrm>
          <a:prstGeom prst="rect">
            <a:avLst/>
          </a:prstGeom>
          <a:noFill/>
        </p:spPr>
        <p:txBody>
          <a:bodyPr wrap="square">
            <a:spAutoFit/>
          </a:bodyPr>
          <a:lstStyle/>
          <a:p>
            <a:pPr algn="just"/>
            <a:r>
              <a:rPr lang="en-US" sz="2800" dirty="0">
                <a:solidFill>
                  <a:srgbClr val="000000"/>
                </a:solidFill>
                <a:latin typeface="Times New Roman" panose="02020603050405020304" pitchFamily="18" charset="0"/>
                <a:cs typeface="Times New Roman" panose="02020603050405020304" pitchFamily="18" charset="0"/>
              </a:rPr>
              <a:t>Don’t hesitate to contact us if you have any questions about this course’s teaching contents. Also, don’t forget to check out the course page and Microsoft Team folder,</a:t>
            </a:r>
          </a:p>
          <a:p>
            <a:pPr algn="just"/>
            <a:endParaRPr lang="en-US" sz="2800" dirty="0">
              <a:solidFill>
                <a:srgbClr val="000000"/>
              </a:solidFill>
              <a:latin typeface="Times New Roman" panose="02020603050405020304" pitchFamily="18" charset="0"/>
              <a:cs typeface="Times New Roman" panose="02020603050405020304" pitchFamily="18" charset="0"/>
            </a:endParaRPr>
          </a:p>
          <a:p>
            <a:pPr algn="just"/>
            <a:r>
              <a:rPr lang="fr-FR" sz="2800" dirty="0">
                <a:solidFill>
                  <a:srgbClr val="000000"/>
                </a:solidFill>
                <a:latin typeface="Times New Roman" panose="02020603050405020304" pitchFamily="18" charset="0"/>
                <a:cs typeface="Times New Roman" panose="02020603050405020304" pitchFamily="18" charset="0"/>
              </a:rPr>
              <a:t>course page Link: </a:t>
            </a:r>
            <a:r>
              <a:rPr lang="fr-FR" sz="2800" dirty="0">
                <a:solidFill>
                  <a:srgbClr val="0000FF"/>
                </a:solidFill>
                <a:latin typeface="Times New Roman" panose="02020603050405020304" pitchFamily="18" charset="0"/>
                <a:cs typeface="Times New Roman" panose="02020603050405020304" pitchFamily="18" charset="0"/>
                <a:hlinkClick r:id="rId2"/>
              </a:rPr>
              <a:t>https://mayooran1987.github.io/MC3020/</a:t>
            </a:r>
            <a:endParaRPr lang="fr-FR" sz="2800" dirty="0">
              <a:solidFill>
                <a:srgbClr val="0000FF"/>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fr-FR" sz="2800" dirty="0">
                <a:solidFill>
                  <a:srgbClr val="0000FF"/>
                </a:solidFill>
                <a:latin typeface="Times New Roman" panose="02020603050405020304" pitchFamily="18" charset="0"/>
                <a:cs typeface="Times New Roman" panose="02020603050405020304" pitchFamily="18" charset="0"/>
              </a:rPr>
              <a:t>Course </a:t>
            </a:r>
            <a:r>
              <a:rPr lang="fr-FR" sz="2800" dirty="0" err="1">
                <a:solidFill>
                  <a:srgbClr val="0000FF"/>
                </a:solidFill>
                <a:latin typeface="Times New Roman" panose="02020603050405020304" pitchFamily="18" charset="0"/>
                <a:cs typeface="Times New Roman" panose="02020603050405020304" pitchFamily="18" charset="0"/>
              </a:rPr>
              <a:t>page’s</a:t>
            </a:r>
            <a:r>
              <a:rPr lang="fr-FR" sz="2800" dirty="0">
                <a:solidFill>
                  <a:srgbClr val="0000FF"/>
                </a:solidFill>
                <a:latin typeface="Times New Roman" panose="02020603050405020304" pitchFamily="18" charset="0"/>
                <a:cs typeface="Times New Roman" panose="02020603050405020304" pitchFamily="18" charset="0"/>
              </a:rPr>
              <a:t> QR code</a:t>
            </a:r>
          </a:p>
          <a:p>
            <a:pPr marL="457200" indent="-457200">
              <a:buFont typeface="Arial" panose="020B0604020202020204" pitchFamily="34" charset="0"/>
              <a:buChar char="•"/>
            </a:pPr>
            <a:endParaRPr lang="fr-FR" sz="2800" dirty="0">
              <a:solidFill>
                <a:srgbClr val="0000FF"/>
              </a:solidFill>
              <a:latin typeface="Times New Roman" panose="02020603050405020304" pitchFamily="18" charset="0"/>
              <a:cs typeface="Times New Roman" panose="02020603050405020304" pitchFamily="18" charset="0"/>
            </a:endParaRPr>
          </a:p>
          <a:p>
            <a:pPr algn="just"/>
            <a:endParaRPr lang="fr-FR" sz="2800" dirty="0">
              <a:solidFill>
                <a:srgbClr val="0000FF"/>
              </a:solidFill>
              <a:latin typeface="Times New Roman" panose="02020603050405020304" pitchFamily="18" charset="0"/>
              <a:cs typeface="Times New Roman" panose="02020603050405020304" pitchFamily="18" charset="0"/>
            </a:endParaRPr>
          </a:p>
          <a:p>
            <a:pPr algn="just"/>
            <a:endParaRPr lang="fr-FR" sz="2800" dirty="0">
              <a:solidFill>
                <a:srgbClr val="0000FF"/>
              </a:solidFill>
              <a:latin typeface="Times New Roman" panose="02020603050405020304" pitchFamily="18" charset="0"/>
              <a:cs typeface="Times New Roman" panose="02020603050405020304" pitchFamily="18" charset="0"/>
            </a:endParaRPr>
          </a:p>
          <a:p>
            <a:pPr algn="just"/>
            <a:endParaRPr lang="fr-FR" sz="2800" dirty="0">
              <a:solidFill>
                <a:srgbClr val="0000FF"/>
              </a:solidFill>
              <a:latin typeface="Times New Roman" panose="02020603050405020304" pitchFamily="18" charset="0"/>
              <a:cs typeface="Times New Roman" panose="02020603050405020304" pitchFamily="18" charset="0"/>
            </a:endParaRPr>
          </a:p>
          <a:p>
            <a:pPr algn="just"/>
            <a:endParaRPr lang="fr-FR" sz="2800" dirty="0">
              <a:solidFill>
                <a:srgbClr val="0000FF"/>
              </a:solidFill>
              <a:latin typeface="Times New Roman" panose="02020603050405020304" pitchFamily="18" charset="0"/>
              <a:cs typeface="Times New Roman" panose="02020603050405020304" pitchFamily="18" charset="0"/>
            </a:endParaRPr>
          </a:p>
          <a:p>
            <a:pPr algn="just"/>
            <a:endParaRPr lang="fr-FR" sz="2800" dirty="0">
              <a:solidFill>
                <a:srgbClr val="0000FF"/>
              </a:solidFill>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2800" dirty="0">
                <a:solidFill>
                  <a:srgbClr val="000000"/>
                </a:solidFill>
                <a:latin typeface="Times New Roman" panose="02020603050405020304" pitchFamily="18" charset="0"/>
                <a:cs typeface="Times New Roman" panose="02020603050405020304" pitchFamily="18" charset="0"/>
              </a:rPr>
              <a:t>Microsoft Team folder </a:t>
            </a:r>
            <a:r>
              <a:rPr lang="en-US" sz="2800" dirty="0">
                <a:solidFill>
                  <a:srgbClr val="0000FF"/>
                </a:solidFill>
                <a:latin typeface="Times New Roman" panose="02020603050405020304" pitchFamily="18" charset="0"/>
                <a:cs typeface="Times New Roman" panose="02020603050405020304" pitchFamily="18" charset="0"/>
                <a:hlinkClick r:id="rId3"/>
              </a:rPr>
              <a:t>link</a:t>
            </a:r>
            <a:endParaRPr lang="en-US" sz="2800" dirty="0">
              <a:latin typeface="Times New Roman" panose="02020603050405020304" pitchFamily="18" charset="0"/>
              <a:cs typeface="Times New Roman" panose="02020603050405020304" pitchFamily="18" charset="0"/>
            </a:endParaRPr>
          </a:p>
        </p:txBody>
      </p:sp>
      <p:pic>
        <p:nvPicPr>
          <p:cNvPr id="2" name="Picture 2">
            <a:extLst>
              <a:ext uri="{FF2B5EF4-FFF2-40B4-BE49-F238E27FC236}">
                <a16:creationId xmlns:a16="http://schemas.microsoft.com/office/drawing/2014/main" id="{6CBF706D-6077-BF0D-1F47-01E87F9E2E1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97348" y="4800477"/>
            <a:ext cx="2394452" cy="1795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descr="A qr code with a dinosaur&#10;&#10;Description automatically generated">
            <a:extLst>
              <a:ext uri="{FF2B5EF4-FFF2-40B4-BE49-F238E27FC236}">
                <a16:creationId xmlns:a16="http://schemas.microsoft.com/office/drawing/2014/main" id="{DF02F3F5-E753-AA54-3523-0217981006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84174" y="3303944"/>
            <a:ext cx="2394452" cy="239445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050824" y="3810004"/>
            <a:ext cx="4312376" cy="2814637"/>
          </a:xfrm>
          <a:prstGeom prst="rect">
            <a:avLst/>
          </a:prstGeom>
        </p:spPr>
      </p:pic>
      <p:pic>
        <p:nvPicPr>
          <p:cNvPr id="1026" name="Picture 2" descr="http://www.mattsilverman.com/wp-content/uploads/2008/09/2.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3" y="1793084"/>
            <a:ext cx="2130425" cy="2397881"/>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Arrow Connector 3"/>
          <p:cNvCxnSpPr/>
          <p:nvPr/>
        </p:nvCxnSpPr>
        <p:spPr>
          <a:xfrm flipV="1">
            <a:off x="4144442" y="2880928"/>
            <a:ext cx="320040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5233107" y="2451378"/>
            <a:ext cx="494046" cy="369332"/>
          </a:xfrm>
          <a:prstGeom prst="rect">
            <a:avLst/>
          </a:prstGeom>
          <a:noFill/>
        </p:spPr>
        <p:txBody>
          <a:bodyPr wrap="none" rtlCol="0">
            <a:spAutoFit/>
          </a:bodyPr>
          <a:lstStyle/>
          <a:p>
            <a:r>
              <a:rPr lang="en-US" dirty="0"/>
              <a:t>API</a:t>
            </a:r>
          </a:p>
        </p:txBody>
      </p:sp>
      <p:pic>
        <p:nvPicPr>
          <p:cNvPr id="7" name="Picture 6"/>
          <p:cNvPicPr>
            <a:picLocks noChangeAspect="1"/>
          </p:cNvPicPr>
          <p:nvPr/>
        </p:nvPicPr>
        <p:blipFill>
          <a:blip r:embed="rId4"/>
          <a:stretch>
            <a:fillRect/>
          </a:stretch>
        </p:blipFill>
        <p:spPr>
          <a:xfrm>
            <a:off x="7698024" y="1793084"/>
            <a:ext cx="842963" cy="842963"/>
          </a:xfrm>
          <a:prstGeom prst="rect">
            <a:avLst/>
          </a:prstGeom>
        </p:spPr>
      </p:pic>
      <p:cxnSp>
        <p:nvCxnSpPr>
          <p:cNvPr id="9" name="Straight Arrow Connector 8"/>
          <p:cNvCxnSpPr/>
          <p:nvPr/>
        </p:nvCxnSpPr>
        <p:spPr>
          <a:xfrm>
            <a:off x="8041481" y="3429000"/>
            <a:ext cx="0" cy="990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698024" y="2880925"/>
            <a:ext cx="686919" cy="369332"/>
          </a:xfrm>
          <a:prstGeom prst="rect">
            <a:avLst/>
          </a:prstGeom>
          <a:noFill/>
        </p:spPr>
        <p:txBody>
          <a:bodyPr wrap="none" rtlCol="0">
            <a:spAutoFit/>
          </a:bodyPr>
          <a:lstStyle/>
          <a:p>
            <a:r>
              <a:rPr lang="en-US" dirty="0"/>
              <a:t>Shiny</a:t>
            </a:r>
          </a:p>
        </p:txBody>
      </p:sp>
    </p:spTree>
    <p:extLst>
      <p:ext uri="{BB962C8B-B14F-4D97-AF65-F5344CB8AC3E}">
        <p14:creationId xmlns:p14="http://schemas.microsoft.com/office/powerpoint/2010/main" val="2017026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3144" y="457200"/>
            <a:ext cx="9668656" cy="508000"/>
          </a:xfrm>
        </p:spPr>
        <p:txBody>
          <a:bodyPr>
            <a:noAutofit/>
          </a:bodyPr>
          <a:lstStyle/>
          <a:p>
            <a:pPr algn="l"/>
            <a:r>
              <a:rPr lang="en-US" sz="4000" b="1" dirty="0">
                <a:solidFill>
                  <a:srgbClr val="C00000"/>
                </a:solidFill>
                <a:latin typeface="Times New Roman" panose="02020603050405020304" pitchFamily="18" charset="0"/>
                <a:cs typeface="Times New Roman" panose="02020603050405020304" pitchFamily="18" charset="0"/>
              </a:rPr>
              <a:t>R and RStudio: Installation and Start</a:t>
            </a:r>
          </a:p>
        </p:txBody>
      </p:sp>
      <p:sp>
        <p:nvSpPr>
          <p:cNvPr id="3" name="Content Placeholder 2"/>
          <p:cNvSpPr>
            <a:spLocks noGrp="1"/>
          </p:cNvSpPr>
          <p:nvPr>
            <p:ph idx="1"/>
          </p:nvPr>
        </p:nvSpPr>
        <p:spPr>
          <a:xfrm>
            <a:off x="914400" y="1371600"/>
            <a:ext cx="10972800" cy="5257800"/>
          </a:xfrm>
        </p:spPr>
        <p:txBody>
          <a:bodyPr>
            <a:noAutofit/>
          </a:bodyPr>
          <a:lstStyle/>
          <a:p>
            <a:r>
              <a:rPr lang="en-US" sz="3200" dirty="0">
                <a:latin typeface="Times New Roman" panose="02020603050405020304" pitchFamily="18" charset="0"/>
                <a:cs typeface="Times New Roman" panose="02020603050405020304" pitchFamily="18" charset="0"/>
              </a:rPr>
              <a:t>Since R and RStudio are free, you should install them on your computer. </a:t>
            </a:r>
            <a:br>
              <a:rPr lang="en-US" sz="3200" dirty="0">
                <a:latin typeface="Times New Roman" panose="02020603050405020304" pitchFamily="18" charset="0"/>
                <a:cs typeface="Times New Roman" panose="02020603050405020304" pitchFamily="18" charset="0"/>
              </a:rPr>
            </a:br>
            <a:r>
              <a:rPr lang="en-US" sz="3200" dirty="0">
                <a:solidFill>
                  <a:srgbClr val="00B0F0"/>
                </a:solidFill>
                <a:latin typeface="Times New Roman" panose="02020603050405020304" pitchFamily="18" charset="0"/>
                <a:cs typeface="Times New Roman" panose="02020603050405020304" pitchFamily="18" charset="0"/>
              </a:rPr>
              <a:t>R: </a:t>
            </a:r>
            <a:r>
              <a:rPr lang="en-US" sz="3200" dirty="0">
                <a:latin typeface="Times New Roman" panose="02020603050405020304" pitchFamily="18" charset="0"/>
                <a:cs typeface="Times New Roman" panose="02020603050405020304" pitchFamily="18" charset="0"/>
              </a:rPr>
              <a:t>Google it using R or CRAN (Comprehensive R Archive Network)</a:t>
            </a:r>
          </a:p>
          <a:p>
            <a:pPr marL="0" indent="0">
              <a:buNone/>
            </a:pPr>
            <a:r>
              <a:rPr lang="en-US" sz="3200" dirty="0">
                <a:latin typeface="Times New Roman" panose="02020603050405020304" pitchFamily="18" charset="0"/>
                <a:cs typeface="Times New Roman" panose="02020603050405020304" pitchFamily="18" charset="0"/>
              </a:rPr>
              <a:t>   </a:t>
            </a:r>
            <a:r>
              <a:rPr lang="en-US" sz="3200" dirty="0">
                <a:solidFill>
                  <a:srgbClr val="00B0F0"/>
                </a:solidFill>
                <a:latin typeface="Times New Roman" panose="02020603050405020304" pitchFamily="18" charset="0"/>
                <a:cs typeface="Times New Roman" panose="02020603050405020304" pitchFamily="18" charset="0"/>
              </a:rPr>
              <a:t>RStudio : </a:t>
            </a:r>
            <a:r>
              <a:rPr lang="en-US" sz="3200" dirty="0">
                <a:latin typeface="Times New Roman" panose="02020603050405020304" pitchFamily="18" charset="0"/>
                <a:cs typeface="Times New Roman" panose="02020603050405020304" pitchFamily="18" charset="0"/>
              </a:rPr>
              <a:t>Google it using RStudio</a:t>
            </a:r>
          </a:p>
          <a:p>
            <a:r>
              <a:rPr lang="en-US" sz="3200" dirty="0">
                <a:latin typeface="Times New Roman" panose="02020603050405020304" pitchFamily="18" charset="0"/>
                <a:cs typeface="Times New Roman" panose="02020603050405020304" pitchFamily="18" charset="0"/>
              </a:rPr>
              <a:t>Download link</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hlinkClick r:id="rId2"/>
              </a:rPr>
              <a:t>https://www.r-project.org/</a:t>
            </a:r>
            <a:endParaRPr lang="en-US" sz="3200" dirty="0">
              <a:latin typeface="Times New Roman" panose="02020603050405020304" pitchFamily="18" charset="0"/>
              <a:cs typeface="Times New Roman" panose="02020603050405020304" pitchFamily="18" charset="0"/>
            </a:endParaRPr>
          </a:p>
          <a:p>
            <a:pPr marL="0" indent="0">
              <a:buNone/>
            </a:pPr>
            <a:r>
              <a:rPr lang="en-US" sz="3200" dirty="0">
                <a:latin typeface="Times New Roman" panose="02020603050405020304" pitchFamily="18" charset="0"/>
                <a:cs typeface="Times New Roman" panose="02020603050405020304" pitchFamily="18" charset="0"/>
              </a:rPr>
              <a:t>  </a:t>
            </a:r>
            <a:r>
              <a:rPr lang="en-US" sz="3200" dirty="0">
                <a:latin typeface="Times New Roman" panose="02020603050405020304" pitchFamily="18" charset="0"/>
                <a:cs typeface="Times New Roman" panose="02020603050405020304" pitchFamily="18" charset="0"/>
                <a:hlinkClick r:id="rId3"/>
              </a:rPr>
              <a:t>https://posit.co/download/rstudio-desktop/</a:t>
            </a:r>
            <a:endParaRPr lang="en-US" sz="3200" dirty="0">
              <a:latin typeface="Times New Roman" panose="02020603050405020304" pitchFamily="18" charset="0"/>
              <a:cs typeface="Times New Roman" panose="02020603050405020304" pitchFamily="18" charset="0"/>
            </a:endParaRPr>
          </a:p>
          <a:p>
            <a:pPr marL="0" indent="0">
              <a:buNone/>
            </a:pPr>
            <a:endParaRPr lang="en-US" sz="3200" dirty="0">
              <a:latin typeface="Times New Roman" panose="02020603050405020304" pitchFamily="18" charset="0"/>
              <a:cs typeface="Times New Roman" panose="02020603050405020304" pitchFamily="18" charset="0"/>
            </a:endParaRPr>
          </a:p>
          <a:p>
            <a:pPr marL="0" indent="0">
              <a:buNone/>
            </a:pPr>
            <a:r>
              <a:rPr lang="en-US" sz="3200" dirty="0">
                <a:latin typeface="Times New Roman" panose="02020603050405020304" pitchFamily="18" charset="0"/>
                <a:cs typeface="Times New Roman" panose="02020603050405020304" pitchFamily="18" charset="0"/>
              </a:rPr>
              <a:t>Please check our </a:t>
            </a:r>
            <a:r>
              <a:rPr lang="en-US" sz="3200" dirty="0">
                <a:latin typeface="Times New Roman" panose="02020603050405020304" pitchFamily="18" charset="0"/>
                <a:cs typeface="Times New Roman" panose="02020603050405020304" pitchFamily="18" charset="0"/>
                <a:hlinkClick r:id="rId4"/>
              </a:rPr>
              <a:t>Part 1 Slide</a:t>
            </a:r>
            <a:r>
              <a:rPr lang="en-US" sz="3200" dirty="0">
                <a:latin typeface="Times New Roman" panose="02020603050405020304" pitchFamily="18" charset="0"/>
                <a:cs typeface="Times New Roman" panose="02020603050405020304" pitchFamily="18" charset="0"/>
              </a:rPr>
              <a:t>!</a:t>
            </a:r>
          </a:p>
          <a:p>
            <a:pPr marL="0" indent="0">
              <a:buNone/>
            </a:pP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2306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660400"/>
            <a:ext cx="6553200" cy="508000"/>
          </a:xfrm>
        </p:spPr>
        <p:txBody>
          <a:bodyPr>
            <a:noAutofit/>
          </a:bodyPr>
          <a:lstStyle/>
          <a:p>
            <a:pPr algn="l"/>
            <a:r>
              <a:rPr lang="en-US" sz="4800" dirty="0">
                <a:solidFill>
                  <a:srgbClr val="C00000"/>
                </a:solidFill>
              </a:rPr>
              <a:t>R: Installation and Start</a:t>
            </a:r>
          </a:p>
        </p:txBody>
      </p:sp>
      <p:sp>
        <p:nvSpPr>
          <p:cNvPr id="3" name="Content Placeholder 2"/>
          <p:cNvSpPr>
            <a:spLocks noGrp="1"/>
          </p:cNvSpPr>
          <p:nvPr>
            <p:ph idx="1"/>
          </p:nvPr>
        </p:nvSpPr>
        <p:spPr>
          <a:xfrm>
            <a:off x="914400" y="1397000"/>
            <a:ext cx="10744200" cy="4800600"/>
          </a:xfrm>
        </p:spPr>
        <p:txBody>
          <a:bodyPr>
            <a:noAutofit/>
          </a:bodyPr>
          <a:lstStyle/>
          <a:p>
            <a:pPr algn="just"/>
            <a:r>
              <a:rPr lang="en-US" sz="3600" dirty="0">
                <a:latin typeface="Times New Roman" panose="02020603050405020304" pitchFamily="18" charset="0"/>
                <a:cs typeface="Times New Roman" panose="02020603050405020304" pitchFamily="18" charset="0"/>
              </a:rPr>
              <a:t>Most R users also use an integrated development environment (IDE) for coding in R. RStudio is the most popular one.</a:t>
            </a:r>
          </a:p>
          <a:p>
            <a:pPr marL="0" indent="0" algn="just">
              <a:buNone/>
            </a:pPr>
            <a:endParaRPr lang="en-US" sz="3600" dirty="0">
              <a:latin typeface="Times New Roman" panose="02020603050405020304" pitchFamily="18" charset="0"/>
              <a:cs typeface="Times New Roman" panose="02020603050405020304" pitchFamily="18" charset="0"/>
            </a:endParaRPr>
          </a:p>
          <a:p>
            <a:pPr algn="just"/>
            <a:r>
              <a:rPr lang="en-US" sz="3600" dirty="0">
                <a:latin typeface="Times New Roman" panose="02020603050405020304" pitchFamily="18" charset="0"/>
                <a:cs typeface="Times New Roman" panose="02020603050405020304" pitchFamily="18" charset="0"/>
              </a:rPr>
              <a:t>If you haven't already, please install RStudio on your PC.</a:t>
            </a:r>
          </a:p>
          <a:p>
            <a:pPr marL="0" indent="0" algn="just">
              <a:buNone/>
            </a:pPr>
            <a:br>
              <a:rPr lang="en-US" sz="3600" dirty="0">
                <a:latin typeface="Times New Roman" panose="02020603050405020304" pitchFamily="18" charset="0"/>
                <a:cs typeface="Times New Roman" panose="02020603050405020304" pitchFamily="18" charset="0"/>
              </a:rPr>
            </a:br>
            <a:br>
              <a:rPr lang="en-US" sz="3600" dirty="0">
                <a:latin typeface="Times New Roman" panose="02020603050405020304" pitchFamily="18" charset="0"/>
                <a:cs typeface="Times New Roman" panose="02020603050405020304" pitchFamily="18" charset="0"/>
              </a:rPr>
            </a:b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19815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D734DD7-D852-49EB-82D4-39D29D317304}">
  <we:reference id="wa104379997" version="2.0.0.0" store="en-001" storeType="OMEX"/>
  <we:alternateReferences>
    <we:reference id="WA104379997" version="2.0.0.0"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Office Theme 2013 - 2022</Template>
  <TotalTime>246</TotalTime>
  <Words>3420</Words>
  <Application>Microsoft Office PowerPoint</Application>
  <PresentationFormat>Widescreen</PresentationFormat>
  <Paragraphs>245</Paragraphs>
  <Slides>64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64</vt:i4>
      </vt:variant>
    </vt:vector>
  </HeadingPairs>
  <TitlesOfParts>
    <vt:vector size="74" baseType="lpstr">
      <vt:lpstr>Arial</vt:lpstr>
      <vt:lpstr>Bookman Old Style</vt:lpstr>
      <vt:lpstr>Calibri</vt:lpstr>
      <vt:lpstr>Calibri Light</vt:lpstr>
      <vt:lpstr>Consolas</vt:lpstr>
      <vt:lpstr>Courier New</vt:lpstr>
      <vt:lpstr>Eras Medium ITC</vt:lpstr>
      <vt:lpstr>Segoe Print</vt:lpstr>
      <vt:lpstr>Times New Roman</vt:lpstr>
      <vt:lpstr>Office Theme</vt:lpstr>
      <vt:lpstr>Part 2:Introduction to R and Rstudio  </vt:lpstr>
      <vt:lpstr>R: background</vt:lpstr>
      <vt:lpstr>PowerPoint Presentation</vt:lpstr>
      <vt:lpstr>R: Why should I use it?</vt:lpstr>
      <vt:lpstr>PowerPoint Presentation</vt:lpstr>
      <vt:lpstr>PowerPoint Presentation</vt:lpstr>
      <vt:lpstr>PowerPoint Presentation</vt:lpstr>
      <vt:lpstr>R and RStudio: Installation and Start</vt:lpstr>
      <vt:lpstr>R: Installation and Start</vt:lpstr>
      <vt:lpstr>Using RStudio  </vt:lpstr>
      <vt:lpstr>The four windows in RStudio </vt:lpstr>
      <vt:lpstr>Description of the RStudio windows</vt:lpstr>
      <vt:lpstr>Using RScript</vt:lpstr>
      <vt:lpstr>Using the console</vt:lpstr>
      <vt:lpstr>R: some useful tidbits</vt:lpstr>
      <vt:lpstr>R: Packages</vt:lpstr>
      <vt:lpstr>R: Installing Packages</vt:lpstr>
      <vt:lpstr>R: Installing Packages</vt:lpstr>
      <vt:lpstr>Common Errors!</vt:lpstr>
      <vt:lpstr>Capitalization, spelling, and punctuation</vt:lpstr>
      <vt:lpstr>Brackets and parentheses</vt:lpstr>
      <vt:lpstr>A plus sign (“+”) in the console</vt:lpstr>
      <vt:lpstr>R: Creating variables</vt:lpstr>
      <vt:lpstr>R: Creating variables</vt:lpstr>
      <vt:lpstr>R: Creating variables</vt:lpstr>
      <vt:lpstr>R: Creating variables</vt:lpstr>
      <vt:lpstr>R: Creating variables</vt:lpstr>
      <vt:lpstr>R: Creating variables</vt:lpstr>
      <vt:lpstr>R: Creating variables</vt:lpstr>
      <vt:lpstr>R: Creating variables</vt:lpstr>
      <vt:lpstr>R: Creating variables</vt:lpstr>
      <vt:lpstr>R: Creating variables</vt:lpstr>
      <vt:lpstr>R: Importing Data</vt:lpstr>
      <vt:lpstr>R: Importing Data</vt:lpstr>
      <vt:lpstr>R: Importing Data</vt:lpstr>
      <vt:lpstr>R: Importing Data</vt:lpstr>
      <vt:lpstr>R: Plotting Data</vt:lpstr>
      <vt:lpstr>R: Plotting Data</vt:lpstr>
      <vt:lpstr>R: Plotting Data</vt:lpstr>
      <vt:lpstr>R: Plotting Data</vt:lpstr>
      <vt:lpstr>R: Plotting Data</vt:lpstr>
      <vt:lpstr>R: Plotting Data</vt:lpstr>
      <vt:lpstr>R: Plotting Data</vt:lpstr>
      <vt:lpstr>R: Plotting Data</vt:lpstr>
      <vt:lpstr>R: Plotting Data</vt:lpstr>
      <vt:lpstr>R: Plotting Data</vt:lpstr>
      <vt:lpstr>R: Plotting Data</vt:lpstr>
      <vt:lpstr>R: Analyzing data</vt:lpstr>
      <vt:lpstr>R: Analyzing data</vt:lpstr>
      <vt:lpstr>R: Analyzing data</vt:lpstr>
      <vt:lpstr>R: Analyzing data</vt:lpstr>
      <vt:lpstr>R: Analyzing data</vt:lpstr>
      <vt:lpstr>R: Analyzing data</vt:lpstr>
      <vt:lpstr>R: Analyzing data</vt:lpstr>
      <vt:lpstr>R: Analyzing data</vt:lpstr>
      <vt:lpstr>R: Analyzing data</vt:lpstr>
      <vt:lpstr>R: Analyzing data</vt:lpstr>
      <vt:lpstr>R: Analyzing data</vt:lpstr>
      <vt:lpstr>R- Output for selected questions in Lect_5 slide  Following slides prepared by:  Miss M. Mathangi and Miss M. Rogetha</vt:lpstr>
      <vt:lpstr>Slide No – 21 Question - 3</vt:lpstr>
      <vt:lpstr>Slide No – 30 Question - 5</vt:lpstr>
      <vt:lpstr>Slide - 49 Question - 8</vt:lpstr>
      <vt:lpstr>Contd..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R and RStudio</dc:title>
  <dc:creator>Thevarajah Mayooran</dc:creator>
  <cp:lastModifiedBy>Thevaraja Mayooran</cp:lastModifiedBy>
  <cp:revision>12</cp:revision>
  <dcterms:created xsi:type="dcterms:W3CDTF">2023-03-07T09:16:15Z</dcterms:created>
  <dcterms:modified xsi:type="dcterms:W3CDTF">2023-07-04T07:10:13Z</dcterms:modified>
</cp:coreProperties>
</file>

<file path=docProps/thumbnail.jpeg>
</file>